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6"/>
  </p:notesMasterIdLst>
  <p:sldIdLst>
    <p:sldId id="256" r:id="rId2"/>
    <p:sldId id="261" r:id="rId3"/>
    <p:sldId id="263" r:id="rId4"/>
    <p:sldId id="293" r:id="rId5"/>
    <p:sldId id="272" r:id="rId6"/>
    <p:sldId id="291" r:id="rId7"/>
    <p:sldId id="273" r:id="rId8"/>
    <p:sldId id="264" r:id="rId9"/>
    <p:sldId id="265" r:id="rId10"/>
    <p:sldId id="267" r:id="rId11"/>
    <p:sldId id="274" r:id="rId12"/>
    <p:sldId id="278" r:id="rId13"/>
    <p:sldId id="292" r:id="rId14"/>
    <p:sldId id="283" r:id="rId15"/>
    <p:sldId id="284" r:id="rId16"/>
    <p:sldId id="285" r:id="rId17"/>
    <p:sldId id="286" r:id="rId18"/>
    <p:sldId id="287" r:id="rId19"/>
    <p:sldId id="288" r:id="rId20"/>
    <p:sldId id="289" r:id="rId21"/>
    <p:sldId id="290" r:id="rId22"/>
    <p:sldId id="279" r:id="rId23"/>
    <p:sldId id="280" r:id="rId24"/>
    <p:sldId id="281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5011D"/>
    <a:srgbClr val="00FF87"/>
    <a:srgbClr val="00BD7B"/>
    <a:srgbClr val="00EA8F"/>
    <a:srgbClr val="FFFFFF"/>
    <a:srgbClr val="180020"/>
    <a:srgbClr val="15001E"/>
    <a:srgbClr val="200127"/>
    <a:srgbClr val="21012C"/>
    <a:srgbClr val="3600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517"/>
    <p:restoredTop sz="94731"/>
  </p:normalViewPr>
  <p:slideViewPr>
    <p:cSldViewPr snapToGrid="0" snapToObjects="1">
      <p:cViewPr varScale="1">
        <p:scale>
          <a:sx n="99" d="100"/>
          <a:sy n="99" d="100"/>
        </p:scale>
        <p:origin x="1080" y="6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1E7261-A6D6-7249-923C-34306E161829}" type="datetimeFigureOut">
              <a:rPr lang="en-US" smtClean="0"/>
              <a:t>6/26/2019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C2B386-C7D5-3E46-8ADE-1435570EFF5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40436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C2B386-C7D5-3E46-8ADE-1435570EFF5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5370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22363"/>
            <a:ext cx="103632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2E835A-C1C5-3D44-AAC8-F5CD2AEDFEB4}" type="datetimeFigureOut">
              <a:rPr lang="en-US" smtClean="0"/>
              <a:t>6/26/2019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04132-F69B-AD46-A561-5A9AD827747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9006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2E835A-C1C5-3D44-AAC8-F5CD2AEDFEB4}" type="datetimeFigureOut">
              <a:rPr lang="en-US" smtClean="0"/>
              <a:t>6/26/2019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04132-F69B-AD46-A561-5A9AD827747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9491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2E835A-C1C5-3D44-AAC8-F5CD2AEDFEB4}" type="datetimeFigureOut">
              <a:rPr lang="en-US" smtClean="0"/>
              <a:t>6/26/2019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04132-F69B-AD46-A561-5A9AD827747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7412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2E835A-C1C5-3D44-AAC8-F5CD2AEDFEB4}" type="datetimeFigureOut">
              <a:rPr lang="en-US" smtClean="0"/>
              <a:t>6/26/2019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04132-F69B-AD46-A561-5A9AD827747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6847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2E835A-C1C5-3D44-AAC8-F5CD2AEDFEB4}" type="datetimeFigureOut">
              <a:rPr lang="en-US" smtClean="0"/>
              <a:t>6/26/2019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04132-F69B-AD46-A561-5A9AD827747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45288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2E835A-C1C5-3D44-AAC8-F5CD2AEDFEB4}" type="datetimeFigureOut">
              <a:rPr lang="en-US" smtClean="0"/>
              <a:t>6/26/2019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04132-F69B-AD46-A561-5A9AD827747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6110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2E835A-C1C5-3D44-AAC8-F5CD2AEDFEB4}" type="datetimeFigureOut">
              <a:rPr lang="en-US" smtClean="0"/>
              <a:t>6/26/2019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04132-F69B-AD46-A561-5A9AD827747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0896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2E835A-C1C5-3D44-AAC8-F5CD2AEDFEB4}" type="datetimeFigureOut">
              <a:rPr lang="en-US" smtClean="0"/>
              <a:t>6/26/2019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04132-F69B-AD46-A561-5A9AD827747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4751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2E835A-C1C5-3D44-AAC8-F5CD2AEDFEB4}" type="datetimeFigureOut">
              <a:rPr lang="en-US" smtClean="0"/>
              <a:t>6/26/2019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04132-F69B-AD46-A561-5A9AD827747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1714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2E835A-C1C5-3D44-AAC8-F5CD2AEDFEB4}" type="datetimeFigureOut">
              <a:rPr lang="en-US" smtClean="0"/>
              <a:t>6/26/2019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04132-F69B-AD46-A561-5A9AD827747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9154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2E835A-C1C5-3D44-AAC8-F5CD2AEDFEB4}" type="datetimeFigureOut">
              <a:rPr lang="en-US" smtClean="0"/>
              <a:t>6/26/2019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04132-F69B-AD46-A561-5A9AD827747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587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2E835A-C1C5-3D44-AAC8-F5CD2AEDFEB4}" type="datetimeFigureOut">
              <a:rPr lang="en-US" smtClean="0"/>
              <a:t>6/26/2019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504132-F69B-AD46-A561-5A9AD827747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74516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microsoft.com/office/2007/relationships/hdphoto" Target="../media/hdphoto3.wdp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microsoft.com/office/2007/relationships/hdphoto" Target="../media/hdphoto5.wdp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microsoft.com/office/2007/relationships/hdphoto" Target="../media/hdphoto7.wdp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microsoft.com/office/2007/relationships/hdphoto" Target="../media/hdphoto9.wdp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microsoft.com/office/2007/relationships/hdphoto" Target="../media/hdphoto11.wdp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microsoft.com/office/2007/relationships/hdphoto" Target="../media/hdphoto13.wdp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1B4D68-C968-D942-BF2B-FB2C7A4E924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307BE6D-A756-5F4C-8BAD-60AF5B4812F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76B72F3-379A-7B49-8F8D-AB7A6B8939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358819" cy="6953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2624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EB15FD-B30B-2B49-BB41-A6CC1D71206F}"/>
              </a:ext>
            </a:extLst>
          </p:cNvPr>
          <p:cNvSpPr txBox="1"/>
          <p:nvPr/>
        </p:nvSpPr>
        <p:spPr>
          <a:xfrm>
            <a:off x="751562" y="816907"/>
            <a:ext cx="324268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  <a:latin typeface="DIN Condensed" pitchFamily="2" charset="0"/>
              </a:rPr>
              <a:t>REQUISITOS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770322-F30E-0644-A7D0-B60632EAD10A}"/>
              </a:ext>
            </a:extLst>
          </p:cNvPr>
          <p:cNvSpPr txBox="1"/>
          <p:nvPr/>
        </p:nvSpPr>
        <p:spPr>
          <a:xfrm>
            <a:off x="751562" y="555371"/>
            <a:ext cx="22015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spc="300" dirty="0">
                <a:solidFill>
                  <a:srgbClr val="00EA8F"/>
                </a:solidFill>
                <a:latin typeface="Avenir Next" panose="020B0503020202020204" pitchFamily="34" charset="0"/>
              </a:rPr>
              <a:t>PLANEAMENTO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2C8C713-7800-F74E-A20C-5A8A12C6E98A}"/>
              </a:ext>
            </a:extLst>
          </p:cNvPr>
          <p:cNvCxnSpPr/>
          <p:nvPr/>
        </p:nvCxnSpPr>
        <p:spPr>
          <a:xfrm flipV="1">
            <a:off x="1042245" y="2813567"/>
            <a:ext cx="0" cy="3295400"/>
          </a:xfrm>
          <a:prstGeom prst="line">
            <a:avLst/>
          </a:prstGeom>
          <a:ln w="38100">
            <a:solidFill>
              <a:srgbClr val="FFFFFF">
                <a:alpha val="36471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D481C44-4D2B-3844-879A-AEF3F692CDA4}"/>
              </a:ext>
            </a:extLst>
          </p:cNvPr>
          <p:cNvCxnSpPr>
            <a:cxnSpLocks/>
          </p:cNvCxnSpPr>
          <p:nvPr/>
        </p:nvCxnSpPr>
        <p:spPr>
          <a:xfrm flipH="1" flipV="1">
            <a:off x="1040005" y="3638509"/>
            <a:ext cx="1493" cy="2469600"/>
          </a:xfrm>
          <a:prstGeom prst="line">
            <a:avLst/>
          </a:prstGeom>
          <a:ln w="38100">
            <a:solidFill>
              <a:srgbClr val="00EA8F"/>
            </a:solidFill>
          </a:ln>
          <a:effectLst>
            <a:glow rad="50800">
              <a:srgbClr val="00EA8F">
                <a:alpha val="36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49BFDFAF-C8C3-4F45-B321-91BC87C9C57C}"/>
              </a:ext>
            </a:extLst>
          </p:cNvPr>
          <p:cNvSpPr/>
          <p:nvPr/>
        </p:nvSpPr>
        <p:spPr>
          <a:xfrm>
            <a:off x="855248" y="2813568"/>
            <a:ext cx="10296000" cy="3295399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547E43F1-F0F0-E24C-B4A1-CEF3F7F4217A}"/>
              </a:ext>
            </a:extLst>
          </p:cNvPr>
          <p:cNvSpPr/>
          <p:nvPr/>
        </p:nvSpPr>
        <p:spPr>
          <a:xfrm>
            <a:off x="1022752" y="3627899"/>
            <a:ext cx="36000" cy="36000"/>
          </a:xfrm>
          <a:prstGeom prst="ellipse">
            <a:avLst/>
          </a:prstGeom>
          <a:solidFill>
            <a:srgbClr val="00EA8F"/>
          </a:solidFill>
          <a:ln>
            <a:noFill/>
          </a:ln>
          <a:effectLst>
            <a:glow rad="152400">
              <a:srgbClr val="00EA8F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79A4267-C883-1A45-8FB6-1C6CF011301A}"/>
              </a:ext>
            </a:extLst>
          </p:cNvPr>
          <p:cNvSpPr txBox="1"/>
          <p:nvPr/>
        </p:nvSpPr>
        <p:spPr>
          <a:xfrm>
            <a:off x="1317046" y="2993075"/>
            <a:ext cx="9599484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O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registo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de um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evento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deve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incluir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: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tipo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de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evento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;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jogador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;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equipa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;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instante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de tempo e zona de campo.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716D5DA-75FD-B44E-ABA8-9DFBF02CB3FE}"/>
              </a:ext>
            </a:extLst>
          </p:cNvPr>
          <p:cNvSpPr/>
          <p:nvPr/>
        </p:nvSpPr>
        <p:spPr>
          <a:xfrm>
            <a:off x="953884" y="6129601"/>
            <a:ext cx="164592" cy="483857"/>
          </a:xfrm>
          <a:prstGeom prst="rect">
            <a:avLst/>
          </a:prstGeom>
          <a:solidFill>
            <a:srgbClr val="1500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D7EB847-2DD7-C740-8E43-51DD971CA27A}"/>
              </a:ext>
            </a:extLst>
          </p:cNvPr>
          <p:cNvSpPr/>
          <p:nvPr/>
        </p:nvSpPr>
        <p:spPr>
          <a:xfrm>
            <a:off x="839243" y="2217107"/>
            <a:ext cx="3420000" cy="6097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4AA7F20-1448-344B-AD1F-C7244EB0100B}"/>
              </a:ext>
            </a:extLst>
          </p:cNvPr>
          <p:cNvSpPr txBox="1"/>
          <p:nvPr/>
        </p:nvSpPr>
        <p:spPr>
          <a:xfrm>
            <a:off x="1525565" y="2337102"/>
            <a:ext cx="2047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pc="300" dirty="0">
                <a:solidFill>
                  <a:srgbClr val="180020"/>
                </a:solidFill>
                <a:latin typeface="Avenir Next" panose="020B0503020202020204" pitchFamily="34" charset="0"/>
              </a:rPr>
              <a:t>FUNCIONAIS</a:t>
            </a:r>
            <a:endParaRPr lang="en-US" sz="4000" b="1" spc="300" dirty="0">
              <a:solidFill>
                <a:srgbClr val="180020"/>
              </a:solidFill>
              <a:latin typeface="Avenir Next" panose="020B050302020202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595020B-BD30-C045-BFEA-46735D0434AC}"/>
              </a:ext>
            </a:extLst>
          </p:cNvPr>
          <p:cNvSpPr/>
          <p:nvPr/>
        </p:nvSpPr>
        <p:spPr>
          <a:xfrm>
            <a:off x="7754696" y="2213507"/>
            <a:ext cx="3420000" cy="536400"/>
          </a:xfrm>
          <a:prstGeom prst="rect">
            <a:avLst/>
          </a:prstGeom>
          <a:solidFill>
            <a:srgbClr val="FFFFFF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5556C74-A5E9-C040-8278-6A3706728200}"/>
              </a:ext>
            </a:extLst>
          </p:cNvPr>
          <p:cNvSpPr/>
          <p:nvPr/>
        </p:nvSpPr>
        <p:spPr>
          <a:xfrm>
            <a:off x="4296969" y="2213506"/>
            <a:ext cx="3420000" cy="536401"/>
          </a:xfrm>
          <a:prstGeom prst="rect">
            <a:avLst/>
          </a:prstGeom>
          <a:solidFill>
            <a:srgbClr val="FFFFFF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E86D676-E318-D644-B719-074D0FF7BD48}"/>
              </a:ext>
            </a:extLst>
          </p:cNvPr>
          <p:cNvSpPr txBox="1"/>
          <p:nvPr/>
        </p:nvSpPr>
        <p:spPr>
          <a:xfrm>
            <a:off x="8351250" y="2337928"/>
            <a:ext cx="2226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pc="300" dirty="0">
                <a:solidFill>
                  <a:schemeClr val="bg1"/>
                </a:solidFill>
                <a:latin typeface="Avenir Next" panose="020B0503020202020204" pitchFamily="34" charset="0"/>
              </a:rPr>
              <a:t>DESEMPENHO</a:t>
            </a:r>
            <a:endParaRPr lang="en-US" sz="4000" b="1" spc="300" dirty="0">
              <a:solidFill>
                <a:schemeClr val="bg1"/>
              </a:solidFill>
              <a:latin typeface="Avenir Next" panose="020B050302020202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642DAA7-2E5F-A54F-8F21-D0CAEE002CEA}"/>
              </a:ext>
            </a:extLst>
          </p:cNvPr>
          <p:cNvSpPr txBox="1"/>
          <p:nvPr/>
        </p:nvSpPr>
        <p:spPr>
          <a:xfrm>
            <a:off x="4921413" y="2337928"/>
            <a:ext cx="2163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pc="300" dirty="0">
                <a:solidFill>
                  <a:schemeClr val="bg1"/>
                </a:solidFill>
                <a:latin typeface="Avenir Next" panose="020B0503020202020204" pitchFamily="34" charset="0"/>
              </a:rPr>
              <a:t>USABILIDADE</a:t>
            </a:r>
            <a:endParaRPr lang="en-US" sz="4000" b="1" spc="300" dirty="0">
              <a:solidFill>
                <a:schemeClr val="bg1"/>
              </a:solidFill>
              <a:latin typeface="Avenir Next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81409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EB15FD-B30B-2B49-BB41-A6CC1D71206F}"/>
              </a:ext>
            </a:extLst>
          </p:cNvPr>
          <p:cNvSpPr txBox="1"/>
          <p:nvPr/>
        </p:nvSpPr>
        <p:spPr>
          <a:xfrm>
            <a:off x="751562" y="816907"/>
            <a:ext cx="324268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  <a:latin typeface="DIN Condensed" pitchFamily="2" charset="0"/>
              </a:rPr>
              <a:t>REQUISITOS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770322-F30E-0644-A7D0-B60632EAD10A}"/>
              </a:ext>
            </a:extLst>
          </p:cNvPr>
          <p:cNvSpPr txBox="1"/>
          <p:nvPr/>
        </p:nvSpPr>
        <p:spPr>
          <a:xfrm>
            <a:off x="751562" y="555371"/>
            <a:ext cx="22015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spc="300" dirty="0">
                <a:solidFill>
                  <a:srgbClr val="00EA8F"/>
                </a:solidFill>
                <a:latin typeface="Avenir Next" panose="020B0503020202020204" pitchFamily="34" charset="0"/>
              </a:rPr>
              <a:t>PLANEAMENTO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2C8C713-7800-F74E-A20C-5A8A12C6E98A}"/>
              </a:ext>
            </a:extLst>
          </p:cNvPr>
          <p:cNvCxnSpPr/>
          <p:nvPr/>
        </p:nvCxnSpPr>
        <p:spPr>
          <a:xfrm flipV="1">
            <a:off x="1042245" y="2813567"/>
            <a:ext cx="0" cy="3295400"/>
          </a:xfrm>
          <a:prstGeom prst="line">
            <a:avLst/>
          </a:prstGeom>
          <a:ln w="38100">
            <a:solidFill>
              <a:srgbClr val="FFFFFF">
                <a:alpha val="36471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D481C44-4D2B-3844-879A-AEF3F692CDA4}"/>
              </a:ext>
            </a:extLst>
          </p:cNvPr>
          <p:cNvCxnSpPr>
            <a:cxnSpLocks/>
          </p:cNvCxnSpPr>
          <p:nvPr/>
        </p:nvCxnSpPr>
        <p:spPr>
          <a:xfrm flipH="1" flipV="1">
            <a:off x="1040005" y="2817701"/>
            <a:ext cx="1493" cy="3290400"/>
          </a:xfrm>
          <a:prstGeom prst="line">
            <a:avLst/>
          </a:prstGeom>
          <a:ln w="38100">
            <a:solidFill>
              <a:srgbClr val="00EA8F"/>
            </a:solidFill>
          </a:ln>
          <a:effectLst>
            <a:glow rad="50800">
              <a:srgbClr val="00EA8F">
                <a:alpha val="36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49BFDFAF-C8C3-4F45-B321-91BC87C9C57C}"/>
              </a:ext>
            </a:extLst>
          </p:cNvPr>
          <p:cNvSpPr/>
          <p:nvPr/>
        </p:nvSpPr>
        <p:spPr>
          <a:xfrm>
            <a:off x="855248" y="2813568"/>
            <a:ext cx="10296000" cy="3295399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547E43F1-F0F0-E24C-B4A1-CEF3F7F4217A}"/>
              </a:ext>
            </a:extLst>
          </p:cNvPr>
          <p:cNvSpPr/>
          <p:nvPr/>
        </p:nvSpPr>
        <p:spPr>
          <a:xfrm>
            <a:off x="1022752" y="2826857"/>
            <a:ext cx="36000" cy="36000"/>
          </a:xfrm>
          <a:prstGeom prst="ellipse">
            <a:avLst/>
          </a:prstGeom>
          <a:solidFill>
            <a:srgbClr val="00EA8F"/>
          </a:solidFill>
          <a:ln>
            <a:noFill/>
          </a:ln>
          <a:effectLst>
            <a:glow rad="152400">
              <a:srgbClr val="00EA8F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79A4267-C883-1A45-8FB6-1C6CF011301A}"/>
              </a:ext>
            </a:extLst>
          </p:cNvPr>
          <p:cNvSpPr txBox="1"/>
          <p:nvPr/>
        </p:nvSpPr>
        <p:spPr>
          <a:xfrm>
            <a:off x="1317046" y="2993075"/>
            <a:ext cx="9599484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A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aplicação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deverá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contar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com 3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grupos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de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utilizadores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: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Administrador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; Gestor de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clube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e Técnico de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equipa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.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F750119-91BB-B34A-903B-B6D56EDA8FE0}"/>
              </a:ext>
            </a:extLst>
          </p:cNvPr>
          <p:cNvSpPr/>
          <p:nvPr/>
        </p:nvSpPr>
        <p:spPr>
          <a:xfrm>
            <a:off x="953884" y="6129601"/>
            <a:ext cx="164592" cy="483857"/>
          </a:xfrm>
          <a:prstGeom prst="rect">
            <a:avLst/>
          </a:prstGeom>
          <a:solidFill>
            <a:srgbClr val="1500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4E9038F-2435-894E-9A8A-7C9A2BE35E84}"/>
              </a:ext>
            </a:extLst>
          </p:cNvPr>
          <p:cNvSpPr/>
          <p:nvPr/>
        </p:nvSpPr>
        <p:spPr>
          <a:xfrm>
            <a:off x="839243" y="2217107"/>
            <a:ext cx="3420000" cy="6097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BEBAED5-11D7-BA48-AA47-3D2BA71FA02A}"/>
              </a:ext>
            </a:extLst>
          </p:cNvPr>
          <p:cNvSpPr txBox="1"/>
          <p:nvPr/>
        </p:nvSpPr>
        <p:spPr>
          <a:xfrm>
            <a:off x="1525565" y="2337102"/>
            <a:ext cx="2047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pc="300" dirty="0">
                <a:solidFill>
                  <a:srgbClr val="180020"/>
                </a:solidFill>
                <a:latin typeface="Avenir Next" panose="020B0503020202020204" pitchFamily="34" charset="0"/>
              </a:rPr>
              <a:t>FUNCIONAIS</a:t>
            </a:r>
            <a:endParaRPr lang="en-US" sz="4000" b="1" spc="300" dirty="0">
              <a:solidFill>
                <a:srgbClr val="180020"/>
              </a:solidFill>
              <a:latin typeface="Avenir Next" panose="020B050302020202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E2E4928-347F-BE44-9CF9-FCE76DA6CEA7}"/>
              </a:ext>
            </a:extLst>
          </p:cNvPr>
          <p:cNvSpPr/>
          <p:nvPr/>
        </p:nvSpPr>
        <p:spPr>
          <a:xfrm>
            <a:off x="7754696" y="2213507"/>
            <a:ext cx="3420000" cy="536400"/>
          </a:xfrm>
          <a:prstGeom prst="rect">
            <a:avLst/>
          </a:prstGeom>
          <a:solidFill>
            <a:srgbClr val="FFFFFF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61F61D9-6CBA-8F4B-9A44-8B68FB5A5543}"/>
              </a:ext>
            </a:extLst>
          </p:cNvPr>
          <p:cNvSpPr/>
          <p:nvPr/>
        </p:nvSpPr>
        <p:spPr>
          <a:xfrm>
            <a:off x="4296969" y="2213506"/>
            <a:ext cx="3420000" cy="536401"/>
          </a:xfrm>
          <a:prstGeom prst="rect">
            <a:avLst/>
          </a:prstGeom>
          <a:solidFill>
            <a:srgbClr val="FFFFFF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9F8B195-EDDF-5041-80E2-6187D5399A44}"/>
              </a:ext>
            </a:extLst>
          </p:cNvPr>
          <p:cNvSpPr txBox="1"/>
          <p:nvPr/>
        </p:nvSpPr>
        <p:spPr>
          <a:xfrm>
            <a:off x="8351250" y="2337928"/>
            <a:ext cx="2226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pc="300" dirty="0">
                <a:solidFill>
                  <a:schemeClr val="bg1"/>
                </a:solidFill>
                <a:latin typeface="Avenir Next" panose="020B0503020202020204" pitchFamily="34" charset="0"/>
              </a:rPr>
              <a:t>DESEMPENHO</a:t>
            </a:r>
            <a:endParaRPr lang="en-US" sz="4000" b="1" spc="300" dirty="0">
              <a:solidFill>
                <a:schemeClr val="bg1"/>
              </a:solidFill>
              <a:latin typeface="Avenir Next" panose="020B050302020202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EC3476E-4191-3C40-8B96-498BE93E4FA1}"/>
              </a:ext>
            </a:extLst>
          </p:cNvPr>
          <p:cNvSpPr txBox="1"/>
          <p:nvPr/>
        </p:nvSpPr>
        <p:spPr>
          <a:xfrm>
            <a:off x="4921413" y="2337928"/>
            <a:ext cx="2163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pc="300" dirty="0">
                <a:solidFill>
                  <a:schemeClr val="bg1"/>
                </a:solidFill>
                <a:latin typeface="Avenir Next" panose="020B0503020202020204" pitchFamily="34" charset="0"/>
              </a:rPr>
              <a:t>USABILIDADE</a:t>
            </a:r>
            <a:endParaRPr lang="en-US" sz="4000" b="1" spc="300" dirty="0">
              <a:solidFill>
                <a:schemeClr val="bg1"/>
              </a:solidFill>
              <a:latin typeface="Avenir Next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68769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EB15FD-B30B-2B49-BB41-A6CC1D71206F}"/>
              </a:ext>
            </a:extLst>
          </p:cNvPr>
          <p:cNvSpPr txBox="1"/>
          <p:nvPr/>
        </p:nvSpPr>
        <p:spPr>
          <a:xfrm>
            <a:off x="751562" y="816907"/>
            <a:ext cx="324268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  <a:latin typeface="DIN Condensed" pitchFamily="2" charset="0"/>
              </a:rPr>
              <a:t>REQUISITOS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770322-F30E-0644-A7D0-B60632EAD10A}"/>
              </a:ext>
            </a:extLst>
          </p:cNvPr>
          <p:cNvSpPr txBox="1"/>
          <p:nvPr/>
        </p:nvSpPr>
        <p:spPr>
          <a:xfrm>
            <a:off x="751562" y="555371"/>
            <a:ext cx="22015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spc="300" dirty="0">
                <a:solidFill>
                  <a:srgbClr val="00EA8F"/>
                </a:solidFill>
                <a:latin typeface="Avenir Next" panose="020B0503020202020204" pitchFamily="34" charset="0"/>
              </a:rPr>
              <a:t>PLANEAMENTO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2C8C713-7800-F74E-A20C-5A8A12C6E98A}"/>
              </a:ext>
            </a:extLst>
          </p:cNvPr>
          <p:cNvCxnSpPr/>
          <p:nvPr/>
        </p:nvCxnSpPr>
        <p:spPr>
          <a:xfrm flipV="1">
            <a:off x="1037673" y="2813567"/>
            <a:ext cx="0" cy="3295400"/>
          </a:xfrm>
          <a:prstGeom prst="line">
            <a:avLst/>
          </a:prstGeom>
          <a:ln w="38100">
            <a:solidFill>
              <a:srgbClr val="FFFFFF">
                <a:alpha val="36471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D481C44-4D2B-3844-879A-AEF3F692CDA4}"/>
              </a:ext>
            </a:extLst>
          </p:cNvPr>
          <p:cNvCxnSpPr>
            <a:cxnSpLocks/>
          </p:cNvCxnSpPr>
          <p:nvPr/>
        </p:nvCxnSpPr>
        <p:spPr>
          <a:xfrm flipH="1" flipV="1">
            <a:off x="1040005" y="5031395"/>
            <a:ext cx="1493" cy="1080000"/>
          </a:xfrm>
          <a:prstGeom prst="line">
            <a:avLst/>
          </a:prstGeom>
          <a:ln w="38100">
            <a:solidFill>
              <a:srgbClr val="00EA8F"/>
            </a:solidFill>
          </a:ln>
          <a:effectLst>
            <a:glow rad="50800">
              <a:srgbClr val="00EA8F">
                <a:alpha val="36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49BFDFAF-C8C3-4F45-B321-91BC87C9C57C}"/>
              </a:ext>
            </a:extLst>
          </p:cNvPr>
          <p:cNvSpPr/>
          <p:nvPr/>
        </p:nvSpPr>
        <p:spPr>
          <a:xfrm>
            <a:off x="855248" y="2813568"/>
            <a:ext cx="10296000" cy="3295399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547E43F1-F0F0-E24C-B4A1-CEF3F7F4217A}"/>
              </a:ext>
            </a:extLst>
          </p:cNvPr>
          <p:cNvSpPr/>
          <p:nvPr/>
        </p:nvSpPr>
        <p:spPr>
          <a:xfrm>
            <a:off x="1018894" y="5016897"/>
            <a:ext cx="36000" cy="36000"/>
          </a:xfrm>
          <a:prstGeom prst="ellipse">
            <a:avLst/>
          </a:prstGeom>
          <a:solidFill>
            <a:srgbClr val="00EA8F"/>
          </a:solidFill>
          <a:ln>
            <a:noFill/>
          </a:ln>
          <a:effectLst>
            <a:glow rad="152400">
              <a:srgbClr val="00EA8F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79A4267-C883-1A45-8FB6-1C6CF011301A}"/>
              </a:ext>
            </a:extLst>
          </p:cNvPr>
          <p:cNvSpPr txBox="1"/>
          <p:nvPr/>
        </p:nvSpPr>
        <p:spPr>
          <a:xfrm>
            <a:off x="1317046" y="2993075"/>
            <a:ext cx="9599484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O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registo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de um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evento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não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deverá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demorar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mais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de 5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segundos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.</a:t>
            </a:r>
          </a:p>
          <a:p>
            <a:endParaRPr lang="en-US" sz="8000" dirty="0">
              <a:solidFill>
                <a:schemeClr val="bg1"/>
              </a:solidFill>
              <a:latin typeface="Avenir Next" panose="020B050302020202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45CEC48-4C1C-C248-91E8-1689E3608906}"/>
              </a:ext>
            </a:extLst>
          </p:cNvPr>
          <p:cNvSpPr/>
          <p:nvPr/>
        </p:nvSpPr>
        <p:spPr>
          <a:xfrm>
            <a:off x="953884" y="6129601"/>
            <a:ext cx="164592" cy="483857"/>
          </a:xfrm>
          <a:prstGeom prst="rect">
            <a:avLst/>
          </a:prstGeom>
          <a:solidFill>
            <a:srgbClr val="1500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953DBB3-559F-FE4B-9D6D-5B6223F46D0F}"/>
              </a:ext>
            </a:extLst>
          </p:cNvPr>
          <p:cNvSpPr/>
          <p:nvPr/>
        </p:nvSpPr>
        <p:spPr>
          <a:xfrm>
            <a:off x="839243" y="2217107"/>
            <a:ext cx="3420000" cy="536400"/>
          </a:xfrm>
          <a:prstGeom prst="rect">
            <a:avLst/>
          </a:prstGeom>
          <a:solidFill>
            <a:srgbClr val="FFFFFF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B9DBE61-A65A-8C45-8B48-D67FE0336817}"/>
              </a:ext>
            </a:extLst>
          </p:cNvPr>
          <p:cNvSpPr txBox="1"/>
          <p:nvPr/>
        </p:nvSpPr>
        <p:spPr>
          <a:xfrm>
            <a:off x="1525565" y="2337102"/>
            <a:ext cx="2047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pc="300" dirty="0">
                <a:solidFill>
                  <a:schemeClr val="bg1"/>
                </a:solidFill>
                <a:latin typeface="Avenir Next" panose="020B0503020202020204" pitchFamily="34" charset="0"/>
              </a:rPr>
              <a:t>FUNCIONAIS</a:t>
            </a:r>
            <a:endParaRPr lang="en-US" sz="4000" b="1" spc="300" dirty="0">
              <a:solidFill>
                <a:schemeClr val="bg1"/>
              </a:solidFill>
              <a:latin typeface="Avenir Next" panose="020B050302020202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1B0846B-0B81-914B-9C77-26E62806D918}"/>
              </a:ext>
            </a:extLst>
          </p:cNvPr>
          <p:cNvSpPr/>
          <p:nvPr/>
        </p:nvSpPr>
        <p:spPr>
          <a:xfrm>
            <a:off x="7754696" y="2213507"/>
            <a:ext cx="3420000" cy="536400"/>
          </a:xfrm>
          <a:prstGeom prst="rect">
            <a:avLst/>
          </a:prstGeom>
          <a:solidFill>
            <a:srgbClr val="FFFFFF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F4FB600-97AC-8B46-8F03-7ED93A1E24FF}"/>
              </a:ext>
            </a:extLst>
          </p:cNvPr>
          <p:cNvSpPr/>
          <p:nvPr/>
        </p:nvSpPr>
        <p:spPr>
          <a:xfrm>
            <a:off x="4296969" y="2213506"/>
            <a:ext cx="3420000" cy="6244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092DD7E-AD42-0444-935A-B654F57F9267}"/>
              </a:ext>
            </a:extLst>
          </p:cNvPr>
          <p:cNvSpPr txBox="1"/>
          <p:nvPr/>
        </p:nvSpPr>
        <p:spPr>
          <a:xfrm>
            <a:off x="8351250" y="2337928"/>
            <a:ext cx="2226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pc="300" dirty="0">
                <a:solidFill>
                  <a:schemeClr val="bg1"/>
                </a:solidFill>
                <a:latin typeface="Avenir Next" panose="020B0503020202020204" pitchFamily="34" charset="0"/>
              </a:rPr>
              <a:t>DESEMPENHO</a:t>
            </a:r>
            <a:endParaRPr lang="en-US" sz="4000" b="1" spc="300" dirty="0">
              <a:solidFill>
                <a:schemeClr val="bg1"/>
              </a:solidFill>
              <a:latin typeface="Avenir Next" panose="020B050302020202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FC7FF13-C324-6B43-9918-EE1443FD13E7}"/>
              </a:ext>
            </a:extLst>
          </p:cNvPr>
          <p:cNvSpPr txBox="1"/>
          <p:nvPr/>
        </p:nvSpPr>
        <p:spPr>
          <a:xfrm>
            <a:off x="4921413" y="2337928"/>
            <a:ext cx="2163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pc="300" dirty="0">
                <a:solidFill>
                  <a:srgbClr val="180020"/>
                </a:solidFill>
                <a:latin typeface="Avenir Next" panose="020B0503020202020204" pitchFamily="34" charset="0"/>
              </a:rPr>
              <a:t>USABILIDADE</a:t>
            </a:r>
            <a:endParaRPr lang="en-US" sz="4000" b="1" spc="300" dirty="0">
              <a:solidFill>
                <a:srgbClr val="180020"/>
              </a:solidFill>
              <a:latin typeface="Avenir Next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5645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EB15FD-B30B-2B49-BB41-A6CC1D71206F}"/>
              </a:ext>
            </a:extLst>
          </p:cNvPr>
          <p:cNvSpPr txBox="1"/>
          <p:nvPr/>
        </p:nvSpPr>
        <p:spPr>
          <a:xfrm>
            <a:off x="751562" y="816907"/>
            <a:ext cx="375295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  <a:latin typeface="DIN Condensed" pitchFamily="2" charset="0"/>
              </a:rPr>
              <a:t>TECNOLOGIAS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6DE6C8-ACA2-A346-A167-2D0DE71F1B4A}"/>
              </a:ext>
            </a:extLst>
          </p:cNvPr>
          <p:cNvSpPr txBox="1"/>
          <p:nvPr/>
        </p:nvSpPr>
        <p:spPr>
          <a:xfrm>
            <a:off x="751562" y="2030761"/>
            <a:ext cx="10722279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O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planeamento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das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etapas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de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desenvolvimento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de um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projeto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é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essencial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para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melhorar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a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gestão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de tempo e de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dependências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entre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etapas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.</a:t>
            </a:r>
          </a:p>
          <a:p>
            <a:endParaRPr lang="en-US" sz="8000" dirty="0">
              <a:solidFill>
                <a:schemeClr val="bg1"/>
              </a:solidFill>
              <a:latin typeface="Avenir Next" panose="020B0503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770322-F30E-0644-A7D0-B60632EAD10A}"/>
              </a:ext>
            </a:extLst>
          </p:cNvPr>
          <p:cNvSpPr txBox="1"/>
          <p:nvPr/>
        </p:nvSpPr>
        <p:spPr>
          <a:xfrm>
            <a:off x="751562" y="555371"/>
            <a:ext cx="22015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spc="300" dirty="0">
                <a:solidFill>
                  <a:srgbClr val="00EA8F"/>
                </a:solidFill>
                <a:latin typeface="Avenir Next" panose="020B0503020202020204" pitchFamily="34" charset="0"/>
              </a:rPr>
              <a:t>PLANEAMENTO</a:t>
            </a:r>
          </a:p>
        </p:txBody>
      </p:sp>
    </p:spTree>
    <p:extLst>
      <p:ext uri="{BB962C8B-B14F-4D97-AF65-F5344CB8AC3E}">
        <p14:creationId xmlns:p14="http://schemas.microsoft.com/office/powerpoint/2010/main" val="116113735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EB15FD-B30B-2B49-BB41-A6CC1D71206F}"/>
              </a:ext>
            </a:extLst>
          </p:cNvPr>
          <p:cNvSpPr txBox="1"/>
          <p:nvPr/>
        </p:nvSpPr>
        <p:spPr>
          <a:xfrm>
            <a:off x="751562" y="816907"/>
            <a:ext cx="277031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  <a:latin typeface="DIN Condensed" pitchFamily="2" charset="0"/>
              </a:rPr>
              <a:t>MOCKUPS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770322-F30E-0644-A7D0-B60632EAD10A}"/>
              </a:ext>
            </a:extLst>
          </p:cNvPr>
          <p:cNvSpPr txBox="1"/>
          <p:nvPr/>
        </p:nvSpPr>
        <p:spPr>
          <a:xfrm>
            <a:off x="751562" y="555371"/>
            <a:ext cx="22015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spc="300" dirty="0">
                <a:solidFill>
                  <a:srgbClr val="00EA8F"/>
                </a:solidFill>
                <a:latin typeface="Avenir Next" panose="020B0503020202020204" pitchFamily="34" charset="0"/>
              </a:rPr>
              <a:t>PLANEAMENTO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48AD7FF-689F-BB40-9D83-D63BA3700F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69120" y="1187316"/>
            <a:ext cx="3178025" cy="448336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6E5EB05-DBA3-034D-8A8C-6C6EEEE5B21D}"/>
              </a:ext>
            </a:extLst>
          </p:cNvPr>
          <p:cNvSpPr txBox="1"/>
          <p:nvPr/>
        </p:nvSpPr>
        <p:spPr>
          <a:xfrm>
            <a:off x="734860" y="2123809"/>
            <a:ext cx="10722279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Lista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de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jogos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do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clube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.</a:t>
            </a:r>
          </a:p>
          <a:p>
            <a:endParaRPr lang="en-US" sz="8000" dirty="0">
              <a:solidFill>
                <a:schemeClr val="bg1"/>
              </a:solidFill>
              <a:latin typeface="Avenir Next" panose="020B0503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AEC63E6-5B4C-8F4A-853B-2480B6EA07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2559" y="277686"/>
            <a:ext cx="4474088" cy="6302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20746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EB15FD-B30B-2B49-BB41-A6CC1D71206F}"/>
              </a:ext>
            </a:extLst>
          </p:cNvPr>
          <p:cNvSpPr txBox="1"/>
          <p:nvPr/>
        </p:nvSpPr>
        <p:spPr>
          <a:xfrm>
            <a:off x="751562" y="816907"/>
            <a:ext cx="277031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  <a:latin typeface="DIN Condensed" pitchFamily="2" charset="0"/>
              </a:rPr>
              <a:t>MOCKUPS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770322-F30E-0644-A7D0-B60632EAD10A}"/>
              </a:ext>
            </a:extLst>
          </p:cNvPr>
          <p:cNvSpPr txBox="1"/>
          <p:nvPr/>
        </p:nvSpPr>
        <p:spPr>
          <a:xfrm>
            <a:off x="751562" y="555371"/>
            <a:ext cx="22015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spc="300" dirty="0">
                <a:solidFill>
                  <a:srgbClr val="00EA8F"/>
                </a:solidFill>
                <a:latin typeface="Avenir Next" panose="020B0503020202020204" pitchFamily="34" charset="0"/>
              </a:rPr>
              <a:t>PLANEAMENTO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48AD7FF-689F-BB40-9D83-D63BA3700F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70082" y="1187316"/>
            <a:ext cx="3176101" cy="448336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6E5EB05-DBA3-034D-8A8C-6C6EEEE5B21D}"/>
              </a:ext>
            </a:extLst>
          </p:cNvPr>
          <p:cNvSpPr txBox="1"/>
          <p:nvPr/>
        </p:nvSpPr>
        <p:spPr>
          <a:xfrm>
            <a:off x="734860" y="2123809"/>
            <a:ext cx="3796801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Partida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passada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e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respetiva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representação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gráfica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das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estatísticas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recolhidas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.</a:t>
            </a:r>
          </a:p>
          <a:p>
            <a:endParaRPr lang="en-US" sz="8000" dirty="0">
              <a:solidFill>
                <a:schemeClr val="bg1"/>
              </a:solidFill>
              <a:latin typeface="Avenir Next" panose="020B0503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358521C-E996-E340-B641-E45B0BD397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61859" y="1190565"/>
            <a:ext cx="3178025" cy="447687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AEC63E6-5B4C-8F4A-853B-2480B6EA07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75801" y="277686"/>
            <a:ext cx="4467604" cy="6302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6668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EB15FD-B30B-2B49-BB41-A6CC1D71206F}"/>
              </a:ext>
            </a:extLst>
          </p:cNvPr>
          <p:cNvSpPr txBox="1"/>
          <p:nvPr/>
        </p:nvSpPr>
        <p:spPr>
          <a:xfrm>
            <a:off x="751562" y="816907"/>
            <a:ext cx="277031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  <a:latin typeface="DIN Condensed" pitchFamily="2" charset="0"/>
              </a:rPr>
              <a:t>MOCKUPS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770322-F30E-0644-A7D0-B60632EAD10A}"/>
              </a:ext>
            </a:extLst>
          </p:cNvPr>
          <p:cNvSpPr txBox="1"/>
          <p:nvPr/>
        </p:nvSpPr>
        <p:spPr>
          <a:xfrm>
            <a:off x="751562" y="555371"/>
            <a:ext cx="22015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spc="300" dirty="0">
                <a:solidFill>
                  <a:srgbClr val="00EA8F"/>
                </a:solidFill>
                <a:latin typeface="Avenir Next" panose="020B0503020202020204" pitchFamily="34" charset="0"/>
              </a:rPr>
              <a:t>PLANEAMENTO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48AD7FF-689F-BB40-9D83-D63BA3700F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70082" y="1190978"/>
            <a:ext cx="3176101" cy="447604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6E5EB05-DBA3-034D-8A8C-6C6EEEE5B21D}"/>
              </a:ext>
            </a:extLst>
          </p:cNvPr>
          <p:cNvSpPr txBox="1"/>
          <p:nvPr/>
        </p:nvSpPr>
        <p:spPr>
          <a:xfrm>
            <a:off x="734861" y="2123809"/>
            <a:ext cx="3974926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Um dos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diversos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filtros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aplicáveis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aos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eventos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de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uma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partida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.</a:t>
            </a:r>
          </a:p>
          <a:p>
            <a:endParaRPr lang="en-US" sz="8000" dirty="0">
              <a:solidFill>
                <a:schemeClr val="bg1"/>
              </a:solidFill>
              <a:latin typeface="Avenir Next" panose="020B0503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DB0ECBC-9615-A24D-9EBB-CAC5FDAD16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64162" y="1190566"/>
            <a:ext cx="3173125" cy="447645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AEC63E6-5B4C-8F4A-853B-2480B6EA07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77152" y="277686"/>
            <a:ext cx="4464901" cy="6302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24369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EB15FD-B30B-2B49-BB41-A6CC1D71206F}"/>
              </a:ext>
            </a:extLst>
          </p:cNvPr>
          <p:cNvSpPr txBox="1"/>
          <p:nvPr/>
        </p:nvSpPr>
        <p:spPr>
          <a:xfrm>
            <a:off x="751562" y="816907"/>
            <a:ext cx="277031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  <a:latin typeface="DIN Condensed" pitchFamily="2" charset="0"/>
              </a:rPr>
              <a:t>MOCKUPS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770322-F30E-0644-A7D0-B60632EAD10A}"/>
              </a:ext>
            </a:extLst>
          </p:cNvPr>
          <p:cNvSpPr txBox="1"/>
          <p:nvPr/>
        </p:nvSpPr>
        <p:spPr>
          <a:xfrm>
            <a:off x="751562" y="555371"/>
            <a:ext cx="22015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spc="300" dirty="0">
                <a:solidFill>
                  <a:srgbClr val="00EA8F"/>
                </a:solidFill>
                <a:latin typeface="Avenir Next" panose="020B0503020202020204" pitchFamily="34" charset="0"/>
              </a:rPr>
              <a:t>PLANEAMENTO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48AD7FF-689F-BB40-9D83-D63BA3700F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70082" y="1191920"/>
            <a:ext cx="3176101" cy="447415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6E5EB05-DBA3-034D-8A8C-6C6EEEE5B21D}"/>
              </a:ext>
            </a:extLst>
          </p:cNvPr>
          <p:cNvSpPr txBox="1"/>
          <p:nvPr/>
        </p:nvSpPr>
        <p:spPr>
          <a:xfrm>
            <a:off x="734861" y="2123809"/>
            <a:ext cx="3974926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Partida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a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realizar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, com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fácil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acesso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a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eventos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anteriores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entre as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duas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equipas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.</a:t>
            </a:r>
          </a:p>
          <a:p>
            <a:endParaRPr lang="en-US" sz="8000" dirty="0">
              <a:solidFill>
                <a:schemeClr val="bg1"/>
              </a:solidFill>
              <a:latin typeface="Avenir Next" panose="020B0503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DB0ECBC-9615-A24D-9EBB-CAC5FDAD16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65122" y="1190566"/>
            <a:ext cx="3171205" cy="447645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AEC63E6-5B4C-8F4A-853B-2480B6EA07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77152" y="282833"/>
            <a:ext cx="4464901" cy="6292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64808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EB15FD-B30B-2B49-BB41-A6CC1D71206F}"/>
              </a:ext>
            </a:extLst>
          </p:cNvPr>
          <p:cNvSpPr txBox="1"/>
          <p:nvPr/>
        </p:nvSpPr>
        <p:spPr>
          <a:xfrm>
            <a:off x="751562" y="816907"/>
            <a:ext cx="277031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  <a:latin typeface="DIN Condensed" pitchFamily="2" charset="0"/>
              </a:rPr>
              <a:t>MOCKUPS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770322-F30E-0644-A7D0-B60632EAD10A}"/>
              </a:ext>
            </a:extLst>
          </p:cNvPr>
          <p:cNvSpPr txBox="1"/>
          <p:nvPr/>
        </p:nvSpPr>
        <p:spPr>
          <a:xfrm>
            <a:off x="751562" y="555371"/>
            <a:ext cx="22015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spc="300" dirty="0">
                <a:solidFill>
                  <a:srgbClr val="00EA8F"/>
                </a:solidFill>
                <a:latin typeface="Avenir Next" panose="020B0503020202020204" pitchFamily="34" charset="0"/>
              </a:rPr>
              <a:t>PLANEAMENTO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48AD7FF-689F-BB40-9D83-D63BA3700F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70082" y="1191920"/>
            <a:ext cx="3176100" cy="447415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6E5EB05-DBA3-034D-8A8C-6C6EEEE5B21D}"/>
              </a:ext>
            </a:extLst>
          </p:cNvPr>
          <p:cNvSpPr txBox="1"/>
          <p:nvPr/>
        </p:nvSpPr>
        <p:spPr>
          <a:xfrm>
            <a:off x="734861" y="2123809"/>
            <a:ext cx="3974926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Seleção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dos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jogadores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convocados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para a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partida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a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realizar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.</a:t>
            </a:r>
          </a:p>
          <a:p>
            <a:endParaRPr lang="en-US" sz="8000" dirty="0">
              <a:solidFill>
                <a:schemeClr val="bg1"/>
              </a:solidFill>
              <a:latin typeface="Avenir Next" panose="020B0503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DB0ECBC-9615-A24D-9EBB-CAC5FDAD16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65122" y="1194222"/>
            <a:ext cx="3171205" cy="446914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AEC63E6-5B4C-8F4A-853B-2480B6EA07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77152" y="284157"/>
            <a:ext cx="4464901" cy="6289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70541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EB15FD-B30B-2B49-BB41-A6CC1D71206F}"/>
              </a:ext>
            </a:extLst>
          </p:cNvPr>
          <p:cNvSpPr txBox="1"/>
          <p:nvPr/>
        </p:nvSpPr>
        <p:spPr>
          <a:xfrm>
            <a:off x="751562" y="816907"/>
            <a:ext cx="277031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  <a:latin typeface="DIN Condensed" pitchFamily="2" charset="0"/>
              </a:rPr>
              <a:t>MOCKUPS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770322-F30E-0644-A7D0-B60632EAD10A}"/>
              </a:ext>
            </a:extLst>
          </p:cNvPr>
          <p:cNvSpPr txBox="1"/>
          <p:nvPr/>
        </p:nvSpPr>
        <p:spPr>
          <a:xfrm>
            <a:off x="751562" y="555371"/>
            <a:ext cx="22015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spc="300" dirty="0">
                <a:solidFill>
                  <a:srgbClr val="00EA8F"/>
                </a:solidFill>
                <a:latin typeface="Avenir Next" panose="020B0503020202020204" pitchFamily="34" charset="0"/>
              </a:rPr>
              <a:t>PLANEAMENTO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48AD7FF-689F-BB40-9D83-D63BA3700F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70082" y="1191920"/>
            <a:ext cx="3176100" cy="447415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6E5EB05-DBA3-034D-8A8C-6C6EEEE5B21D}"/>
              </a:ext>
            </a:extLst>
          </p:cNvPr>
          <p:cNvSpPr txBox="1"/>
          <p:nvPr/>
        </p:nvSpPr>
        <p:spPr>
          <a:xfrm>
            <a:off x="734861" y="2123809"/>
            <a:ext cx="3974926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Seleção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dos 5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jogadores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no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alinhamento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inicial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da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partida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.</a:t>
            </a:r>
          </a:p>
          <a:p>
            <a:endParaRPr lang="en-US" sz="8000" dirty="0">
              <a:solidFill>
                <a:schemeClr val="bg1"/>
              </a:solidFill>
              <a:latin typeface="Avenir Next" panose="020B0503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DB0ECBC-9615-A24D-9EBB-CAC5FDAD16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65122" y="1195162"/>
            <a:ext cx="3171205" cy="446726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AEC63E6-5B4C-8F4A-853B-2480B6EA07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77152" y="284157"/>
            <a:ext cx="4464900" cy="6289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66027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EB15FD-B30B-2B49-BB41-A6CC1D71206F}"/>
              </a:ext>
            </a:extLst>
          </p:cNvPr>
          <p:cNvSpPr txBox="1"/>
          <p:nvPr/>
        </p:nvSpPr>
        <p:spPr>
          <a:xfrm>
            <a:off x="751562" y="816907"/>
            <a:ext cx="300274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  <a:latin typeface="DIN Condensed" pitchFamily="2" charset="0"/>
              </a:rPr>
              <a:t>OBJETIVOS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6DE6C8-ACA2-A346-A167-2D0DE71F1B4A}"/>
              </a:ext>
            </a:extLst>
          </p:cNvPr>
          <p:cNvSpPr txBox="1"/>
          <p:nvPr/>
        </p:nvSpPr>
        <p:spPr>
          <a:xfrm>
            <a:off x="751562" y="2030761"/>
            <a:ext cx="10722279" cy="5201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Desenvolver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uma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aplicação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que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permita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o </a:t>
            </a:r>
            <a:r>
              <a:rPr lang="en-US" sz="2400" b="1" dirty="0" err="1">
                <a:solidFill>
                  <a:schemeClr val="bg1"/>
                </a:solidFill>
                <a:latin typeface="Avenir Next" panose="020B0503020202020204" pitchFamily="34" charset="0"/>
              </a:rPr>
              <a:t>registo</a:t>
            </a:r>
            <a:r>
              <a:rPr lang="en-US" sz="2400" b="1" dirty="0">
                <a:solidFill>
                  <a:schemeClr val="bg1"/>
                </a:solidFill>
                <a:latin typeface="Avenir Next" panose="020B0503020202020204" pitchFamily="34" charset="0"/>
              </a:rPr>
              <a:t> de </a:t>
            </a:r>
            <a:r>
              <a:rPr lang="en-US" sz="2400" b="1" dirty="0" err="1">
                <a:solidFill>
                  <a:schemeClr val="bg1"/>
                </a:solidFill>
                <a:latin typeface="Avenir Next" panose="020B0503020202020204" pitchFamily="34" charset="0"/>
              </a:rPr>
              <a:t>eventos</a:t>
            </a:r>
            <a:r>
              <a:rPr lang="en-US" sz="2400" b="1" dirty="0">
                <a:solidFill>
                  <a:schemeClr val="bg1"/>
                </a:solidFill>
                <a:latin typeface="Avenir Next" panose="020B0503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ocorridos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durante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uma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partida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de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hóquei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em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patins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para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gerar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</a:t>
            </a:r>
            <a:r>
              <a:rPr lang="en-US" sz="2400" b="1" dirty="0">
                <a:solidFill>
                  <a:schemeClr val="bg1"/>
                </a:solidFill>
                <a:latin typeface="Avenir Next" panose="020B0503020202020204" pitchFamily="34" charset="0"/>
              </a:rPr>
              <a:t>dados </a:t>
            </a:r>
            <a:r>
              <a:rPr lang="en-US" sz="2400" b="1" dirty="0" err="1">
                <a:solidFill>
                  <a:schemeClr val="bg1"/>
                </a:solidFill>
                <a:latin typeface="Avenir Next" panose="020B0503020202020204" pitchFamily="34" charset="0"/>
              </a:rPr>
              <a:t>estatísticos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que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auxiliem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a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análise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e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deteção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de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problemas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numa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equipa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, de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modo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a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poder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Avenir Next" panose="020B0503020202020204" pitchFamily="34" charset="0"/>
              </a:rPr>
              <a:t>focar</a:t>
            </a:r>
            <a:r>
              <a:rPr lang="en-US" sz="2400" b="1" dirty="0">
                <a:solidFill>
                  <a:schemeClr val="bg1"/>
                </a:solidFill>
                <a:latin typeface="Avenir Next" panose="020B050302020202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Avenir Next" panose="020B0503020202020204" pitchFamily="34" charset="0"/>
              </a:rPr>
              <a:t>em</a:t>
            </a:r>
            <a:r>
              <a:rPr lang="en-US" sz="2400" b="1" dirty="0">
                <a:solidFill>
                  <a:schemeClr val="bg1"/>
                </a:solidFill>
                <a:latin typeface="Avenir Next" panose="020B050302020202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Avenir Next" panose="020B0503020202020204" pitchFamily="34" charset="0"/>
              </a:rPr>
              <a:t>aspetos</a:t>
            </a:r>
            <a:r>
              <a:rPr lang="en-US" sz="2400" b="1" dirty="0">
                <a:solidFill>
                  <a:schemeClr val="bg1"/>
                </a:solidFill>
                <a:latin typeface="Avenir Next" panose="020B050302020202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Avenir Next" panose="020B0503020202020204" pitchFamily="34" charset="0"/>
              </a:rPr>
              <a:t>específicos</a:t>
            </a:r>
            <a:r>
              <a:rPr lang="en-US" sz="2400" b="1" dirty="0">
                <a:solidFill>
                  <a:schemeClr val="bg1"/>
                </a:solidFill>
                <a:latin typeface="Avenir Next" panose="020B0503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durante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as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sessões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de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treino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Aplicações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como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esta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são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bastante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comuns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na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esfera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desportiva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,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porém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a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modalidade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de </a:t>
            </a:r>
            <a:r>
              <a:rPr lang="en-US" sz="2400" b="1" dirty="0" err="1">
                <a:solidFill>
                  <a:schemeClr val="bg1"/>
                </a:solidFill>
                <a:latin typeface="Avenir Next" panose="020B0503020202020204" pitchFamily="34" charset="0"/>
              </a:rPr>
              <a:t>hóquei</a:t>
            </a:r>
            <a:r>
              <a:rPr lang="en-US" sz="2400" b="1" dirty="0">
                <a:solidFill>
                  <a:schemeClr val="bg1"/>
                </a:solidFill>
                <a:latin typeface="Avenir Next" panose="020B050302020202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Avenir Next" panose="020B0503020202020204" pitchFamily="34" charset="0"/>
              </a:rPr>
              <a:t>em</a:t>
            </a:r>
            <a:r>
              <a:rPr lang="en-US" sz="2400" b="1" dirty="0">
                <a:solidFill>
                  <a:schemeClr val="bg1"/>
                </a:solidFill>
                <a:latin typeface="Avenir Next" panose="020B050302020202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Avenir Next" panose="020B0503020202020204" pitchFamily="34" charset="0"/>
              </a:rPr>
              <a:t>patins</a:t>
            </a:r>
            <a:r>
              <a:rPr lang="en-US" sz="2400" b="1" dirty="0">
                <a:solidFill>
                  <a:schemeClr val="bg1"/>
                </a:solidFill>
                <a:latin typeface="Avenir Next" panose="020B050302020202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Avenir Next" panose="020B0503020202020204" pitchFamily="34" charset="0"/>
              </a:rPr>
              <a:t>encontra</a:t>
            </a:r>
            <a:r>
              <a:rPr lang="en-US" sz="2400" b="1" dirty="0">
                <a:solidFill>
                  <a:schemeClr val="bg1"/>
                </a:solidFill>
                <a:latin typeface="Avenir Next" panose="020B0503020202020204" pitchFamily="34" charset="0"/>
              </a:rPr>
              <a:t>-se </a:t>
            </a:r>
            <a:r>
              <a:rPr lang="en-US" sz="2400" b="1" dirty="0" err="1">
                <a:solidFill>
                  <a:schemeClr val="bg1"/>
                </a:solidFill>
                <a:latin typeface="Avenir Next" panose="020B0503020202020204" pitchFamily="34" charset="0"/>
              </a:rPr>
              <a:t>vários</a:t>
            </a:r>
            <a:r>
              <a:rPr lang="en-US" sz="2400" b="1" dirty="0">
                <a:solidFill>
                  <a:schemeClr val="bg1"/>
                </a:solidFill>
                <a:latin typeface="Avenir Next" panose="020B050302020202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Avenir Next" panose="020B0503020202020204" pitchFamily="34" charset="0"/>
              </a:rPr>
              <a:t>passos</a:t>
            </a:r>
            <a:r>
              <a:rPr lang="en-US" sz="2400" b="1" dirty="0">
                <a:solidFill>
                  <a:schemeClr val="bg1"/>
                </a:solidFill>
                <a:latin typeface="Avenir Next" panose="020B050302020202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Avenir Next" panose="020B0503020202020204" pitchFamily="34" charset="0"/>
              </a:rPr>
              <a:t>atrás</a:t>
            </a:r>
            <a:r>
              <a:rPr lang="en-US" sz="2400" b="1" dirty="0">
                <a:solidFill>
                  <a:schemeClr val="bg1"/>
                </a:solidFill>
                <a:latin typeface="Avenir Next" panose="020B0503020202020204" pitchFamily="34" charset="0"/>
              </a:rPr>
              <a:t> 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no que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toca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à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informatização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deste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desporto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.</a:t>
            </a:r>
          </a:p>
          <a:p>
            <a:endParaRPr lang="en-US" sz="8000" dirty="0">
              <a:solidFill>
                <a:schemeClr val="bg1"/>
              </a:solidFill>
              <a:latin typeface="Avenir Next" panose="020B0503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770322-F30E-0644-A7D0-B60632EAD10A}"/>
              </a:ext>
            </a:extLst>
          </p:cNvPr>
          <p:cNvSpPr txBox="1"/>
          <p:nvPr/>
        </p:nvSpPr>
        <p:spPr>
          <a:xfrm>
            <a:off x="751562" y="555371"/>
            <a:ext cx="17132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spc="300" dirty="0">
                <a:solidFill>
                  <a:srgbClr val="00EA8F"/>
                </a:solidFill>
                <a:latin typeface="Avenir Next" panose="020B0503020202020204" pitchFamily="34" charset="0"/>
              </a:rPr>
              <a:t>O PROJETO</a:t>
            </a:r>
          </a:p>
        </p:txBody>
      </p:sp>
    </p:spTree>
    <p:extLst>
      <p:ext uri="{BB962C8B-B14F-4D97-AF65-F5344CB8AC3E}">
        <p14:creationId xmlns:p14="http://schemas.microsoft.com/office/powerpoint/2010/main" val="39056253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EB15FD-B30B-2B49-BB41-A6CC1D71206F}"/>
              </a:ext>
            </a:extLst>
          </p:cNvPr>
          <p:cNvSpPr txBox="1"/>
          <p:nvPr/>
        </p:nvSpPr>
        <p:spPr>
          <a:xfrm>
            <a:off x="751562" y="816907"/>
            <a:ext cx="277031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  <a:latin typeface="DIN Condensed" pitchFamily="2" charset="0"/>
              </a:rPr>
              <a:t>MOCKUPS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770322-F30E-0644-A7D0-B60632EAD10A}"/>
              </a:ext>
            </a:extLst>
          </p:cNvPr>
          <p:cNvSpPr txBox="1"/>
          <p:nvPr/>
        </p:nvSpPr>
        <p:spPr>
          <a:xfrm>
            <a:off x="751562" y="555371"/>
            <a:ext cx="22015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spc="300" dirty="0">
                <a:solidFill>
                  <a:srgbClr val="00EA8F"/>
                </a:solidFill>
                <a:latin typeface="Avenir Next" panose="020B0503020202020204" pitchFamily="34" charset="0"/>
              </a:rPr>
              <a:t>PLANEAMENTO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48AD7FF-689F-BB40-9D83-D63BA3700F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70082" y="1191920"/>
            <a:ext cx="3176099" cy="447415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6E5EB05-DBA3-034D-8A8C-6C6EEEE5B21D}"/>
              </a:ext>
            </a:extLst>
          </p:cNvPr>
          <p:cNvSpPr txBox="1"/>
          <p:nvPr/>
        </p:nvSpPr>
        <p:spPr>
          <a:xfrm>
            <a:off x="734861" y="2123809"/>
            <a:ext cx="3974926" cy="22621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Partida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a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decorrer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. Novo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evento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a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ser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registado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de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momento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e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histórico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de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eventos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abaixo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DB0ECBC-9615-A24D-9EBB-CAC5FDAD16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65122" y="1195162"/>
            <a:ext cx="3171204" cy="446726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AEC63E6-5B4C-8F4A-853B-2480B6EA07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77152" y="284157"/>
            <a:ext cx="4464900" cy="6289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32019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EB15FD-B30B-2B49-BB41-A6CC1D71206F}"/>
              </a:ext>
            </a:extLst>
          </p:cNvPr>
          <p:cNvSpPr txBox="1"/>
          <p:nvPr/>
        </p:nvSpPr>
        <p:spPr>
          <a:xfrm>
            <a:off x="751562" y="816907"/>
            <a:ext cx="277031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  <a:latin typeface="DIN Condensed" pitchFamily="2" charset="0"/>
              </a:rPr>
              <a:t>MOCKUPS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770322-F30E-0644-A7D0-B60632EAD10A}"/>
              </a:ext>
            </a:extLst>
          </p:cNvPr>
          <p:cNvSpPr txBox="1"/>
          <p:nvPr/>
        </p:nvSpPr>
        <p:spPr>
          <a:xfrm>
            <a:off x="751562" y="555371"/>
            <a:ext cx="22015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spc="300" dirty="0">
                <a:solidFill>
                  <a:srgbClr val="00EA8F"/>
                </a:solidFill>
                <a:latin typeface="Avenir Next" panose="020B0503020202020204" pitchFamily="34" charset="0"/>
              </a:rPr>
              <a:t>PLANEAMENTO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E5EB05-DBA3-034D-8A8C-6C6EEEE5B21D}"/>
              </a:ext>
            </a:extLst>
          </p:cNvPr>
          <p:cNvSpPr txBox="1"/>
          <p:nvPr/>
        </p:nvSpPr>
        <p:spPr>
          <a:xfrm>
            <a:off x="734861" y="2123809"/>
            <a:ext cx="3974926" cy="28161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Partida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a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decorrer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. Novo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evento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a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ser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registado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,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faltando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apenas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selecionar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a zona de campo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onde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ocorreu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DB0ECBC-9615-A24D-9EBB-CAC5FDAD16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65122" y="1195162"/>
            <a:ext cx="3171204" cy="446726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AEC63E6-5B4C-8F4A-853B-2480B6EA07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7152" y="284157"/>
            <a:ext cx="4464899" cy="6289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32266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EB15FD-B30B-2B49-BB41-A6CC1D71206F}"/>
              </a:ext>
            </a:extLst>
          </p:cNvPr>
          <p:cNvSpPr txBox="1"/>
          <p:nvPr/>
        </p:nvSpPr>
        <p:spPr>
          <a:xfrm>
            <a:off x="751562" y="816907"/>
            <a:ext cx="324268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  <a:latin typeface="DIN Condensed" pitchFamily="2" charset="0"/>
              </a:rPr>
              <a:t>REQUISITOS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770322-F30E-0644-A7D0-B60632EAD10A}"/>
              </a:ext>
            </a:extLst>
          </p:cNvPr>
          <p:cNvSpPr txBox="1"/>
          <p:nvPr/>
        </p:nvSpPr>
        <p:spPr>
          <a:xfrm>
            <a:off x="751562" y="555371"/>
            <a:ext cx="22015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spc="300" dirty="0">
                <a:solidFill>
                  <a:srgbClr val="00EA8F"/>
                </a:solidFill>
                <a:latin typeface="Avenir Next" panose="020B0503020202020204" pitchFamily="34" charset="0"/>
              </a:rPr>
              <a:t>PLANEAMENTO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2C8C713-7800-F74E-A20C-5A8A12C6E98A}"/>
              </a:ext>
            </a:extLst>
          </p:cNvPr>
          <p:cNvCxnSpPr/>
          <p:nvPr/>
        </p:nvCxnSpPr>
        <p:spPr>
          <a:xfrm flipV="1">
            <a:off x="1037673" y="2813567"/>
            <a:ext cx="0" cy="3295400"/>
          </a:xfrm>
          <a:prstGeom prst="line">
            <a:avLst/>
          </a:prstGeom>
          <a:ln w="38100">
            <a:solidFill>
              <a:srgbClr val="FFFFFF">
                <a:alpha val="36471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D481C44-4D2B-3844-879A-AEF3F692CDA4}"/>
              </a:ext>
            </a:extLst>
          </p:cNvPr>
          <p:cNvCxnSpPr>
            <a:cxnSpLocks/>
          </p:cNvCxnSpPr>
          <p:nvPr/>
        </p:nvCxnSpPr>
        <p:spPr>
          <a:xfrm flipH="1" flipV="1">
            <a:off x="1040005" y="3958347"/>
            <a:ext cx="1493" cy="2160000"/>
          </a:xfrm>
          <a:prstGeom prst="line">
            <a:avLst/>
          </a:prstGeom>
          <a:ln w="38100">
            <a:solidFill>
              <a:srgbClr val="00EA8F"/>
            </a:solidFill>
          </a:ln>
          <a:effectLst>
            <a:glow rad="50800">
              <a:srgbClr val="00EA8F">
                <a:alpha val="36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49BFDFAF-C8C3-4F45-B321-91BC87C9C57C}"/>
              </a:ext>
            </a:extLst>
          </p:cNvPr>
          <p:cNvSpPr/>
          <p:nvPr/>
        </p:nvSpPr>
        <p:spPr>
          <a:xfrm>
            <a:off x="855248" y="2813568"/>
            <a:ext cx="10296000" cy="3295399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547E43F1-F0F0-E24C-B4A1-CEF3F7F4217A}"/>
              </a:ext>
            </a:extLst>
          </p:cNvPr>
          <p:cNvSpPr/>
          <p:nvPr/>
        </p:nvSpPr>
        <p:spPr>
          <a:xfrm>
            <a:off x="1018180" y="3940626"/>
            <a:ext cx="36000" cy="36000"/>
          </a:xfrm>
          <a:prstGeom prst="ellipse">
            <a:avLst/>
          </a:prstGeom>
          <a:solidFill>
            <a:srgbClr val="00EA8F"/>
          </a:solidFill>
          <a:ln>
            <a:noFill/>
          </a:ln>
          <a:effectLst>
            <a:glow rad="152400">
              <a:srgbClr val="00EA8F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79A4267-C883-1A45-8FB6-1C6CF011301A}"/>
              </a:ext>
            </a:extLst>
          </p:cNvPr>
          <p:cNvSpPr txBox="1"/>
          <p:nvPr/>
        </p:nvSpPr>
        <p:spPr>
          <a:xfrm>
            <a:off x="1317046" y="2993075"/>
            <a:ext cx="9599484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A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aplicação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deverá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ser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intuitiva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, de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modo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a que o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registo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de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eventos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apresente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uma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razão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de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erro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inferior a 5%.</a:t>
            </a:r>
          </a:p>
          <a:p>
            <a:endParaRPr lang="en-US" sz="8000" dirty="0">
              <a:solidFill>
                <a:schemeClr val="bg1"/>
              </a:solidFill>
              <a:latin typeface="Avenir Next" panose="020B050302020202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D43A30B-2BDE-DF44-BA16-EA89072A32F6}"/>
              </a:ext>
            </a:extLst>
          </p:cNvPr>
          <p:cNvSpPr/>
          <p:nvPr/>
        </p:nvSpPr>
        <p:spPr>
          <a:xfrm>
            <a:off x="953884" y="6129601"/>
            <a:ext cx="164592" cy="483857"/>
          </a:xfrm>
          <a:prstGeom prst="rect">
            <a:avLst/>
          </a:prstGeom>
          <a:solidFill>
            <a:srgbClr val="1500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466CC34-8B17-524F-9AF1-72841BBCFCBC}"/>
              </a:ext>
            </a:extLst>
          </p:cNvPr>
          <p:cNvSpPr/>
          <p:nvPr/>
        </p:nvSpPr>
        <p:spPr>
          <a:xfrm>
            <a:off x="839243" y="2217107"/>
            <a:ext cx="3420000" cy="536400"/>
          </a:xfrm>
          <a:prstGeom prst="rect">
            <a:avLst/>
          </a:prstGeom>
          <a:solidFill>
            <a:srgbClr val="FFFFFF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F7D1CC4-6874-8D40-99A8-57715ED4ED22}"/>
              </a:ext>
            </a:extLst>
          </p:cNvPr>
          <p:cNvSpPr txBox="1"/>
          <p:nvPr/>
        </p:nvSpPr>
        <p:spPr>
          <a:xfrm>
            <a:off x="1525565" y="2337102"/>
            <a:ext cx="2047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pc="300" dirty="0">
                <a:solidFill>
                  <a:schemeClr val="bg1"/>
                </a:solidFill>
                <a:latin typeface="Avenir Next" panose="020B0503020202020204" pitchFamily="34" charset="0"/>
              </a:rPr>
              <a:t>FUNCIONAIS</a:t>
            </a:r>
            <a:endParaRPr lang="en-US" sz="4000" b="1" spc="300" dirty="0">
              <a:solidFill>
                <a:schemeClr val="bg1"/>
              </a:solidFill>
              <a:latin typeface="Avenir Next" panose="020B050302020202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5A68A47-B425-014E-8F7F-5FA4833BE5E0}"/>
              </a:ext>
            </a:extLst>
          </p:cNvPr>
          <p:cNvSpPr/>
          <p:nvPr/>
        </p:nvSpPr>
        <p:spPr>
          <a:xfrm>
            <a:off x="7754696" y="2213507"/>
            <a:ext cx="3420000" cy="536400"/>
          </a:xfrm>
          <a:prstGeom prst="rect">
            <a:avLst/>
          </a:prstGeom>
          <a:solidFill>
            <a:srgbClr val="FFFFFF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73F7D36-3573-4641-B3E4-A1AAD462034A}"/>
              </a:ext>
            </a:extLst>
          </p:cNvPr>
          <p:cNvSpPr/>
          <p:nvPr/>
        </p:nvSpPr>
        <p:spPr>
          <a:xfrm>
            <a:off x="4296969" y="2213506"/>
            <a:ext cx="3420000" cy="6244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4FDF304-F441-9C4E-A403-E6CDA964F3D6}"/>
              </a:ext>
            </a:extLst>
          </p:cNvPr>
          <p:cNvSpPr txBox="1"/>
          <p:nvPr/>
        </p:nvSpPr>
        <p:spPr>
          <a:xfrm>
            <a:off x="8351250" y="2337928"/>
            <a:ext cx="2226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pc="300" dirty="0">
                <a:solidFill>
                  <a:schemeClr val="bg1"/>
                </a:solidFill>
                <a:latin typeface="Avenir Next" panose="020B0503020202020204" pitchFamily="34" charset="0"/>
              </a:rPr>
              <a:t>DESEMPENHO</a:t>
            </a:r>
            <a:endParaRPr lang="en-US" sz="4000" b="1" spc="300" dirty="0">
              <a:solidFill>
                <a:schemeClr val="bg1"/>
              </a:solidFill>
              <a:latin typeface="Avenir Next" panose="020B050302020202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7A3B4C8-8470-F44B-81F8-A6ED3173272B}"/>
              </a:ext>
            </a:extLst>
          </p:cNvPr>
          <p:cNvSpPr txBox="1"/>
          <p:nvPr/>
        </p:nvSpPr>
        <p:spPr>
          <a:xfrm>
            <a:off x="4921413" y="2337928"/>
            <a:ext cx="2163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pc="300" dirty="0">
                <a:solidFill>
                  <a:srgbClr val="180020"/>
                </a:solidFill>
                <a:latin typeface="Avenir Next" panose="020B0503020202020204" pitchFamily="34" charset="0"/>
              </a:rPr>
              <a:t>USABILIDADE</a:t>
            </a:r>
            <a:endParaRPr lang="en-US" sz="4000" b="1" spc="300" dirty="0">
              <a:solidFill>
                <a:srgbClr val="180020"/>
              </a:solidFill>
              <a:latin typeface="Avenir Next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38020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EB15FD-B30B-2B49-BB41-A6CC1D71206F}"/>
              </a:ext>
            </a:extLst>
          </p:cNvPr>
          <p:cNvSpPr txBox="1"/>
          <p:nvPr/>
        </p:nvSpPr>
        <p:spPr>
          <a:xfrm>
            <a:off x="751562" y="816907"/>
            <a:ext cx="324268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  <a:latin typeface="DIN Condensed" pitchFamily="2" charset="0"/>
              </a:rPr>
              <a:t>REQUISITOS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770322-F30E-0644-A7D0-B60632EAD10A}"/>
              </a:ext>
            </a:extLst>
          </p:cNvPr>
          <p:cNvSpPr txBox="1"/>
          <p:nvPr/>
        </p:nvSpPr>
        <p:spPr>
          <a:xfrm>
            <a:off x="751562" y="555371"/>
            <a:ext cx="22015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spc="300" dirty="0">
                <a:solidFill>
                  <a:srgbClr val="00EA8F"/>
                </a:solidFill>
                <a:latin typeface="Avenir Next" panose="020B0503020202020204" pitchFamily="34" charset="0"/>
              </a:rPr>
              <a:t>PLANEAMENTO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2C8C713-7800-F74E-A20C-5A8A12C6E98A}"/>
              </a:ext>
            </a:extLst>
          </p:cNvPr>
          <p:cNvCxnSpPr/>
          <p:nvPr/>
        </p:nvCxnSpPr>
        <p:spPr>
          <a:xfrm flipV="1">
            <a:off x="1037673" y="2813567"/>
            <a:ext cx="0" cy="3295400"/>
          </a:xfrm>
          <a:prstGeom prst="line">
            <a:avLst/>
          </a:prstGeom>
          <a:ln w="38100">
            <a:solidFill>
              <a:srgbClr val="FFFFFF">
                <a:alpha val="36471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D481C44-4D2B-3844-879A-AEF3F692CDA4}"/>
              </a:ext>
            </a:extLst>
          </p:cNvPr>
          <p:cNvCxnSpPr>
            <a:cxnSpLocks/>
          </p:cNvCxnSpPr>
          <p:nvPr/>
        </p:nvCxnSpPr>
        <p:spPr>
          <a:xfrm flipH="1" flipV="1">
            <a:off x="1040005" y="2838006"/>
            <a:ext cx="1493" cy="3276000"/>
          </a:xfrm>
          <a:prstGeom prst="line">
            <a:avLst/>
          </a:prstGeom>
          <a:ln w="38100">
            <a:solidFill>
              <a:srgbClr val="00EA8F"/>
            </a:solidFill>
          </a:ln>
          <a:effectLst>
            <a:glow rad="50800">
              <a:srgbClr val="00EA8F">
                <a:alpha val="36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49BFDFAF-C8C3-4F45-B321-91BC87C9C57C}"/>
              </a:ext>
            </a:extLst>
          </p:cNvPr>
          <p:cNvSpPr/>
          <p:nvPr/>
        </p:nvSpPr>
        <p:spPr>
          <a:xfrm>
            <a:off x="855248" y="2813568"/>
            <a:ext cx="10296000" cy="3295399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547E43F1-F0F0-E24C-B4A1-CEF3F7F4217A}"/>
              </a:ext>
            </a:extLst>
          </p:cNvPr>
          <p:cNvSpPr/>
          <p:nvPr/>
        </p:nvSpPr>
        <p:spPr>
          <a:xfrm>
            <a:off x="1018180" y="2829630"/>
            <a:ext cx="36000" cy="36000"/>
          </a:xfrm>
          <a:prstGeom prst="ellipse">
            <a:avLst/>
          </a:prstGeom>
          <a:solidFill>
            <a:srgbClr val="00EA8F"/>
          </a:solidFill>
          <a:ln>
            <a:noFill/>
          </a:ln>
          <a:effectLst>
            <a:glow rad="152400">
              <a:srgbClr val="00EA8F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79A4267-C883-1A45-8FB6-1C6CF011301A}"/>
              </a:ext>
            </a:extLst>
          </p:cNvPr>
          <p:cNvSpPr txBox="1"/>
          <p:nvPr/>
        </p:nvSpPr>
        <p:spPr>
          <a:xfrm>
            <a:off x="1317046" y="2993075"/>
            <a:ext cx="9599484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A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aplicação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deverá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suportar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a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correção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de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eventos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em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menos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de 10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segundos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.</a:t>
            </a:r>
          </a:p>
          <a:p>
            <a:endParaRPr lang="en-US" sz="8000" dirty="0">
              <a:solidFill>
                <a:schemeClr val="bg1"/>
              </a:solidFill>
              <a:latin typeface="Avenir Next" panose="020B0503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0BB18C9-2350-DA43-BC0E-0496987C2721}"/>
              </a:ext>
            </a:extLst>
          </p:cNvPr>
          <p:cNvSpPr/>
          <p:nvPr/>
        </p:nvSpPr>
        <p:spPr>
          <a:xfrm>
            <a:off x="953884" y="6129601"/>
            <a:ext cx="164592" cy="483857"/>
          </a:xfrm>
          <a:prstGeom prst="rect">
            <a:avLst/>
          </a:prstGeom>
          <a:solidFill>
            <a:srgbClr val="1500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07524AB-1C2A-BE40-B250-E1748F2F6893}"/>
              </a:ext>
            </a:extLst>
          </p:cNvPr>
          <p:cNvSpPr/>
          <p:nvPr/>
        </p:nvSpPr>
        <p:spPr>
          <a:xfrm>
            <a:off x="839243" y="2217107"/>
            <a:ext cx="3420000" cy="536400"/>
          </a:xfrm>
          <a:prstGeom prst="rect">
            <a:avLst/>
          </a:prstGeom>
          <a:solidFill>
            <a:srgbClr val="FFFFFF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B33CED9-1CB8-9443-8B07-08B5C2302D01}"/>
              </a:ext>
            </a:extLst>
          </p:cNvPr>
          <p:cNvSpPr txBox="1"/>
          <p:nvPr/>
        </p:nvSpPr>
        <p:spPr>
          <a:xfrm>
            <a:off x="1525565" y="2337102"/>
            <a:ext cx="2047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pc="300" dirty="0">
                <a:solidFill>
                  <a:schemeClr val="bg1"/>
                </a:solidFill>
                <a:latin typeface="Avenir Next" panose="020B0503020202020204" pitchFamily="34" charset="0"/>
              </a:rPr>
              <a:t>FUNCIONAIS</a:t>
            </a:r>
            <a:endParaRPr lang="en-US" sz="4000" b="1" spc="300" dirty="0">
              <a:solidFill>
                <a:schemeClr val="bg1"/>
              </a:solidFill>
              <a:latin typeface="Avenir Next" panose="020B050302020202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1125CC8-F422-D74A-BCD1-581710BD0BED}"/>
              </a:ext>
            </a:extLst>
          </p:cNvPr>
          <p:cNvSpPr/>
          <p:nvPr/>
        </p:nvSpPr>
        <p:spPr>
          <a:xfrm>
            <a:off x="7754696" y="2224014"/>
            <a:ext cx="3420000" cy="536400"/>
          </a:xfrm>
          <a:prstGeom prst="rect">
            <a:avLst/>
          </a:prstGeom>
          <a:solidFill>
            <a:srgbClr val="FFFFFF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1514483-407B-1E49-85C2-E926C580FABE}"/>
              </a:ext>
            </a:extLst>
          </p:cNvPr>
          <p:cNvSpPr/>
          <p:nvPr/>
        </p:nvSpPr>
        <p:spPr>
          <a:xfrm>
            <a:off x="4296969" y="2218544"/>
            <a:ext cx="3420000" cy="59502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258887B-E05A-6047-BD61-C2FE6E127C6F}"/>
              </a:ext>
            </a:extLst>
          </p:cNvPr>
          <p:cNvSpPr txBox="1"/>
          <p:nvPr/>
        </p:nvSpPr>
        <p:spPr>
          <a:xfrm>
            <a:off x="8351250" y="2337928"/>
            <a:ext cx="2226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pc="300" dirty="0">
                <a:solidFill>
                  <a:schemeClr val="bg1"/>
                </a:solidFill>
                <a:latin typeface="Avenir Next" panose="020B0503020202020204" pitchFamily="34" charset="0"/>
              </a:rPr>
              <a:t>DESEMPENHO</a:t>
            </a:r>
            <a:endParaRPr lang="en-US" sz="4000" b="1" spc="300" dirty="0">
              <a:solidFill>
                <a:schemeClr val="bg1"/>
              </a:solidFill>
              <a:latin typeface="Avenir Next" panose="020B050302020202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2042D51-C68A-5A4D-A855-FCBD338300BA}"/>
              </a:ext>
            </a:extLst>
          </p:cNvPr>
          <p:cNvSpPr txBox="1"/>
          <p:nvPr/>
        </p:nvSpPr>
        <p:spPr>
          <a:xfrm>
            <a:off x="4921413" y="2337928"/>
            <a:ext cx="2163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pc="300" dirty="0">
                <a:solidFill>
                  <a:srgbClr val="180020"/>
                </a:solidFill>
                <a:latin typeface="Avenir Next" panose="020B0503020202020204" pitchFamily="34" charset="0"/>
              </a:rPr>
              <a:t>USABILIDADE</a:t>
            </a:r>
            <a:endParaRPr lang="en-US" sz="4000" b="1" spc="300" dirty="0">
              <a:solidFill>
                <a:srgbClr val="180020"/>
              </a:solidFill>
              <a:latin typeface="Avenir Next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71613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EB15FD-B30B-2B49-BB41-A6CC1D71206F}"/>
              </a:ext>
            </a:extLst>
          </p:cNvPr>
          <p:cNvSpPr txBox="1"/>
          <p:nvPr/>
        </p:nvSpPr>
        <p:spPr>
          <a:xfrm>
            <a:off x="751562" y="816907"/>
            <a:ext cx="324268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  <a:latin typeface="DIN Condensed" pitchFamily="2" charset="0"/>
              </a:rPr>
              <a:t>REQUISITOS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770322-F30E-0644-A7D0-B60632EAD10A}"/>
              </a:ext>
            </a:extLst>
          </p:cNvPr>
          <p:cNvSpPr txBox="1"/>
          <p:nvPr/>
        </p:nvSpPr>
        <p:spPr>
          <a:xfrm>
            <a:off x="751562" y="555371"/>
            <a:ext cx="22015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spc="300" dirty="0">
                <a:solidFill>
                  <a:srgbClr val="00EA8F"/>
                </a:solidFill>
                <a:latin typeface="Avenir Next" panose="020B0503020202020204" pitchFamily="34" charset="0"/>
              </a:rPr>
              <a:t>PLANEAMENTO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2C8C713-7800-F74E-A20C-5A8A12C6E98A}"/>
              </a:ext>
            </a:extLst>
          </p:cNvPr>
          <p:cNvCxnSpPr/>
          <p:nvPr/>
        </p:nvCxnSpPr>
        <p:spPr>
          <a:xfrm flipV="1">
            <a:off x="1037673" y="2813567"/>
            <a:ext cx="0" cy="3295400"/>
          </a:xfrm>
          <a:prstGeom prst="line">
            <a:avLst/>
          </a:prstGeom>
          <a:ln w="38100">
            <a:solidFill>
              <a:srgbClr val="FFFFFF">
                <a:alpha val="36471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D481C44-4D2B-3844-879A-AEF3F692CDA4}"/>
              </a:ext>
            </a:extLst>
          </p:cNvPr>
          <p:cNvCxnSpPr>
            <a:cxnSpLocks/>
          </p:cNvCxnSpPr>
          <p:nvPr/>
        </p:nvCxnSpPr>
        <p:spPr>
          <a:xfrm flipH="1" flipV="1">
            <a:off x="1040005" y="2838006"/>
            <a:ext cx="1493" cy="3276000"/>
          </a:xfrm>
          <a:prstGeom prst="line">
            <a:avLst/>
          </a:prstGeom>
          <a:ln w="38100">
            <a:solidFill>
              <a:srgbClr val="00EA8F"/>
            </a:solidFill>
          </a:ln>
          <a:effectLst>
            <a:glow rad="50800">
              <a:srgbClr val="00EA8F">
                <a:alpha val="36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49BFDFAF-C8C3-4F45-B321-91BC87C9C57C}"/>
              </a:ext>
            </a:extLst>
          </p:cNvPr>
          <p:cNvSpPr/>
          <p:nvPr/>
        </p:nvSpPr>
        <p:spPr>
          <a:xfrm>
            <a:off x="855248" y="2813568"/>
            <a:ext cx="10296000" cy="3295399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79A4267-C883-1A45-8FB6-1C6CF011301A}"/>
              </a:ext>
            </a:extLst>
          </p:cNvPr>
          <p:cNvSpPr txBox="1"/>
          <p:nvPr/>
        </p:nvSpPr>
        <p:spPr>
          <a:xfrm>
            <a:off x="1317046" y="2993075"/>
            <a:ext cx="9599484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O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registo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de um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evento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deverá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ser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processado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de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imediato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, de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modo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a que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seja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possível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inserir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um novo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evento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logo a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seguir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.</a:t>
            </a:r>
          </a:p>
          <a:p>
            <a:endParaRPr lang="en-US" sz="8000" dirty="0">
              <a:solidFill>
                <a:schemeClr val="bg1"/>
              </a:solidFill>
              <a:latin typeface="Avenir Next" panose="020B0503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0BB18C9-2350-DA43-BC0E-0496987C2721}"/>
              </a:ext>
            </a:extLst>
          </p:cNvPr>
          <p:cNvSpPr/>
          <p:nvPr/>
        </p:nvSpPr>
        <p:spPr>
          <a:xfrm>
            <a:off x="953884" y="6129601"/>
            <a:ext cx="164592" cy="483857"/>
          </a:xfrm>
          <a:prstGeom prst="rect">
            <a:avLst/>
          </a:prstGeom>
          <a:solidFill>
            <a:srgbClr val="1500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1640D83-CFF2-E744-B9F8-18BB44495DF9}"/>
              </a:ext>
            </a:extLst>
          </p:cNvPr>
          <p:cNvSpPr/>
          <p:nvPr/>
        </p:nvSpPr>
        <p:spPr>
          <a:xfrm>
            <a:off x="1018180" y="2829630"/>
            <a:ext cx="36000" cy="36000"/>
          </a:xfrm>
          <a:prstGeom prst="ellipse">
            <a:avLst/>
          </a:prstGeom>
          <a:solidFill>
            <a:srgbClr val="00EA8F"/>
          </a:solidFill>
          <a:ln>
            <a:noFill/>
          </a:ln>
          <a:effectLst>
            <a:glow rad="152400">
              <a:srgbClr val="00EA8F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6D731C3-0648-6A40-B5E0-C092CED6D1D7}"/>
              </a:ext>
            </a:extLst>
          </p:cNvPr>
          <p:cNvSpPr/>
          <p:nvPr/>
        </p:nvSpPr>
        <p:spPr>
          <a:xfrm>
            <a:off x="839243" y="2217107"/>
            <a:ext cx="3420000" cy="536400"/>
          </a:xfrm>
          <a:prstGeom prst="rect">
            <a:avLst/>
          </a:prstGeom>
          <a:solidFill>
            <a:srgbClr val="FFFFFF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C831783-254A-5841-B8A4-1FF13297846E}"/>
              </a:ext>
            </a:extLst>
          </p:cNvPr>
          <p:cNvSpPr txBox="1"/>
          <p:nvPr/>
        </p:nvSpPr>
        <p:spPr>
          <a:xfrm>
            <a:off x="1525565" y="2337102"/>
            <a:ext cx="2047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pc="300" dirty="0">
                <a:solidFill>
                  <a:schemeClr val="bg1"/>
                </a:solidFill>
                <a:latin typeface="Avenir Next" panose="020B0503020202020204" pitchFamily="34" charset="0"/>
              </a:rPr>
              <a:t>FUNCIONAIS</a:t>
            </a:r>
            <a:endParaRPr lang="en-US" sz="4000" b="1" spc="300" dirty="0">
              <a:solidFill>
                <a:schemeClr val="bg1"/>
              </a:solidFill>
              <a:latin typeface="Avenir Next" panose="020B0503020202020204" pitchFamily="34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3895CF0-DC1E-E042-A669-760121C428EA}"/>
              </a:ext>
            </a:extLst>
          </p:cNvPr>
          <p:cNvSpPr/>
          <p:nvPr/>
        </p:nvSpPr>
        <p:spPr>
          <a:xfrm>
            <a:off x="4293247" y="2217107"/>
            <a:ext cx="3420000" cy="536400"/>
          </a:xfrm>
          <a:prstGeom prst="rect">
            <a:avLst/>
          </a:prstGeom>
          <a:solidFill>
            <a:srgbClr val="FFFFFF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3EF6D6E-1E71-1E43-98CF-027151A7B4FF}"/>
              </a:ext>
            </a:extLst>
          </p:cNvPr>
          <p:cNvSpPr/>
          <p:nvPr/>
        </p:nvSpPr>
        <p:spPr>
          <a:xfrm>
            <a:off x="7754696" y="2223132"/>
            <a:ext cx="3420000" cy="594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F03F857-0482-564E-816F-BAD0F3FF03C0}"/>
              </a:ext>
            </a:extLst>
          </p:cNvPr>
          <p:cNvSpPr txBox="1"/>
          <p:nvPr/>
        </p:nvSpPr>
        <p:spPr>
          <a:xfrm>
            <a:off x="8351250" y="2337928"/>
            <a:ext cx="2226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pc="300" dirty="0">
                <a:solidFill>
                  <a:srgbClr val="180020"/>
                </a:solidFill>
                <a:latin typeface="Avenir Next" panose="020B0503020202020204" pitchFamily="34" charset="0"/>
              </a:rPr>
              <a:t>DESEMPENHO</a:t>
            </a:r>
            <a:endParaRPr lang="en-US" sz="4000" b="1" spc="300" dirty="0">
              <a:solidFill>
                <a:srgbClr val="180020"/>
              </a:solidFill>
              <a:latin typeface="Avenir Next" panose="020B0503020202020204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3D3E9B1-A2FF-714C-9642-2727636DAD12}"/>
              </a:ext>
            </a:extLst>
          </p:cNvPr>
          <p:cNvSpPr txBox="1"/>
          <p:nvPr/>
        </p:nvSpPr>
        <p:spPr>
          <a:xfrm>
            <a:off x="4921413" y="2337928"/>
            <a:ext cx="2163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pc="300" dirty="0">
                <a:solidFill>
                  <a:schemeClr val="bg1"/>
                </a:solidFill>
                <a:latin typeface="Avenir Next" panose="020B0503020202020204" pitchFamily="34" charset="0"/>
              </a:rPr>
              <a:t>USABILIDADE</a:t>
            </a:r>
            <a:endParaRPr lang="en-US" sz="4000" b="1" spc="300" dirty="0">
              <a:solidFill>
                <a:schemeClr val="bg1"/>
              </a:solidFill>
              <a:latin typeface="Avenir Next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97910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EB15FD-B30B-2B49-BB41-A6CC1D71206F}"/>
              </a:ext>
            </a:extLst>
          </p:cNvPr>
          <p:cNvSpPr txBox="1"/>
          <p:nvPr/>
        </p:nvSpPr>
        <p:spPr>
          <a:xfrm>
            <a:off x="751562" y="816907"/>
            <a:ext cx="1010578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  <a:latin typeface="DIN Condensed" pitchFamily="2" charset="0"/>
              </a:rPr>
              <a:t>CRONOLOGIA DO TRABALHO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6DE6C8-ACA2-A346-A167-2D0DE71F1B4A}"/>
              </a:ext>
            </a:extLst>
          </p:cNvPr>
          <p:cNvSpPr txBox="1"/>
          <p:nvPr/>
        </p:nvSpPr>
        <p:spPr>
          <a:xfrm>
            <a:off x="734859" y="1921591"/>
            <a:ext cx="10722279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O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planeamento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das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etapas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de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desenvolvimento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de um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projeto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é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essencial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para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melhorar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a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gestão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de tempo e de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dependências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entre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etapas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.</a:t>
            </a:r>
          </a:p>
          <a:p>
            <a:endParaRPr lang="en-US" sz="8000" dirty="0">
              <a:solidFill>
                <a:schemeClr val="bg1"/>
              </a:solidFill>
              <a:latin typeface="Avenir Next" panose="020B0503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770322-F30E-0644-A7D0-B60632EAD10A}"/>
              </a:ext>
            </a:extLst>
          </p:cNvPr>
          <p:cNvSpPr txBox="1"/>
          <p:nvPr/>
        </p:nvSpPr>
        <p:spPr>
          <a:xfrm>
            <a:off x="751562" y="555371"/>
            <a:ext cx="22015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spc="300" dirty="0">
                <a:solidFill>
                  <a:srgbClr val="00EA8F"/>
                </a:solidFill>
                <a:latin typeface="Avenir Next" panose="020B0503020202020204" pitchFamily="34" charset="0"/>
              </a:rPr>
              <a:t>PLANEAMENTO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CEDD0B1B-75ED-45DD-A66D-79E56925C1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3957" y="3126211"/>
            <a:ext cx="6844081" cy="36137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690742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EB15FD-B30B-2B49-BB41-A6CC1D71206F}"/>
              </a:ext>
            </a:extLst>
          </p:cNvPr>
          <p:cNvSpPr txBox="1"/>
          <p:nvPr/>
        </p:nvSpPr>
        <p:spPr>
          <a:xfrm>
            <a:off x="751562" y="816907"/>
            <a:ext cx="400891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  <a:latin typeface="DIN Condensed" pitchFamily="2" charset="0"/>
              </a:rPr>
              <a:t>PLANEAMENTO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6DE6C8-ACA2-A346-A167-2D0DE71F1B4A}"/>
              </a:ext>
            </a:extLst>
          </p:cNvPr>
          <p:cNvSpPr txBox="1"/>
          <p:nvPr/>
        </p:nvSpPr>
        <p:spPr>
          <a:xfrm>
            <a:off x="751562" y="2030761"/>
            <a:ext cx="10722279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DESENVOLVER… </a:t>
            </a:r>
          </a:p>
          <a:p>
            <a:pPr>
              <a:lnSpc>
                <a:spcPct val="150000"/>
              </a:lnSpc>
            </a:pPr>
            <a:endParaRPr lang="en-US" sz="2400" dirty="0">
              <a:solidFill>
                <a:schemeClr val="bg1"/>
              </a:solidFill>
              <a:latin typeface="Avenir Next" panose="020B0503020202020204" pitchFamily="34" charset="0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O que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foi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planeado</a:t>
            </a:r>
            <a:endParaRPr lang="en-US" sz="2400" dirty="0">
              <a:solidFill>
                <a:schemeClr val="bg1"/>
              </a:solidFill>
              <a:latin typeface="Avenir Next" panose="020B0503020202020204" pitchFamily="34" charset="0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O que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nos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propusemos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a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fazer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(e o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porquê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)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O que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foi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feito</a:t>
            </a:r>
            <a:endParaRPr lang="en-US" sz="2400" dirty="0">
              <a:solidFill>
                <a:schemeClr val="bg1"/>
              </a:solidFill>
              <a:latin typeface="Avenir Next" panose="020B0503020202020204" pitchFamily="34" charset="0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O que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não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foi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feito</a:t>
            </a:r>
            <a:endParaRPr lang="en-US" sz="2400" dirty="0">
              <a:solidFill>
                <a:schemeClr val="bg1"/>
              </a:solidFill>
              <a:latin typeface="Avenir Next" panose="020B0503020202020204" pitchFamily="34" charset="0"/>
            </a:endParaRPr>
          </a:p>
          <a:p>
            <a:endParaRPr lang="en-US" sz="8000" dirty="0">
              <a:solidFill>
                <a:schemeClr val="bg1"/>
              </a:solidFill>
              <a:latin typeface="Avenir Next" panose="020B0503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770322-F30E-0644-A7D0-B60632EAD10A}"/>
              </a:ext>
            </a:extLst>
          </p:cNvPr>
          <p:cNvSpPr txBox="1"/>
          <p:nvPr/>
        </p:nvSpPr>
        <p:spPr>
          <a:xfrm>
            <a:off x="751562" y="555371"/>
            <a:ext cx="22015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spc="300" dirty="0">
                <a:solidFill>
                  <a:srgbClr val="00EA8F"/>
                </a:solidFill>
                <a:latin typeface="Avenir Next" panose="020B0503020202020204" pitchFamily="34" charset="0"/>
              </a:rPr>
              <a:t>PLANEAMENTO</a:t>
            </a:r>
          </a:p>
        </p:txBody>
      </p:sp>
    </p:spTree>
    <p:extLst>
      <p:ext uri="{BB962C8B-B14F-4D97-AF65-F5344CB8AC3E}">
        <p14:creationId xmlns:p14="http://schemas.microsoft.com/office/powerpoint/2010/main" val="39757715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EB15FD-B30B-2B49-BB41-A6CC1D71206F}"/>
              </a:ext>
            </a:extLst>
          </p:cNvPr>
          <p:cNvSpPr txBox="1"/>
          <p:nvPr/>
        </p:nvSpPr>
        <p:spPr>
          <a:xfrm>
            <a:off x="751562" y="816907"/>
            <a:ext cx="1037502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  <a:latin typeface="DIN Condensed" pitchFamily="2" charset="0"/>
              </a:rPr>
              <a:t>MATRIZ DE FUNCIONALIDADE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770322-F30E-0644-A7D0-B60632EAD10A}"/>
              </a:ext>
            </a:extLst>
          </p:cNvPr>
          <p:cNvSpPr txBox="1"/>
          <p:nvPr/>
        </p:nvSpPr>
        <p:spPr>
          <a:xfrm>
            <a:off x="751562" y="555371"/>
            <a:ext cx="17132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spc="300" dirty="0">
                <a:solidFill>
                  <a:srgbClr val="00EA8F"/>
                </a:solidFill>
                <a:latin typeface="Avenir Next" panose="020B0503020202020204" pitchFamily="34" charset="0"/>
              </a:rPr>
              <a:t>O PROJETO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2C9F203A-037D-4B68-9D2C-7705ACBEFB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1465" y="1924903"/>
            <a:ext cx="7335214" cy="4289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3580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EB15FD-B30B-2B49-BB41-A6CC1D71206F}"/>
              </a:ext>
            </a:extLst>
          </p:cNvPr>
          <p:cNvSpPr txBox="1"/>
          <p:nvPr/>
        </p:nvSpPr>
        <p:spPr>
          <a:xfrm>
            <a:off x="751562" y="816907"/>
            <a:ext cx="525092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  <a:latin typeface="DIN Condensed" pitchFamily="2" charset="0"/>
              </a:rPr>
              <a:t>PASSOS SEGUINTES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6DE6C8-ACA2-A346-A167-2D0DE71F1B4A}"/>
              </a:ext>
            </a:extLst>
          </p:cNvPr>
          <p:cNvSpPr txBox="1"/>
          <p:nvPr/>
        </p:nvSpPr>
        <p:spPr>
          <a:xfrm>
            <a:off x="751562" y="2118443"/>
            <a:ext cx="10722279" cy="16970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PT" sz="2400" dirty="0">
                <a:solidFill>
                  <a:schemeClr val="bg1"/>
                </a:solidFill>
                <a:latin typeface="Avenir Next" panose="020B0503020202020204" pitchFamily="34" charset="0"/>
              </a:rPr>
              <a:t>Futuramente, poder-se-á implementar as restantes funcionalidades desejadas e possivelmente expandir o software desenvolvido para outras áreas ou desportos, dada a sua versatilidade e escalabilidade.</a:t>
            </a:r>
            <a:endParaRPr lang="en-US" sz="8000" dirty="0">
              <a:solidFill>
                <a:schemeClr val="bg1"/>
              </a:solidFill>
              <a:latin typeface="Avenir Next" panose="020B0503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770322-F30E-0644-A7D0-B60632EAD10A}"/>
              </a:ext>
            </a:extLst>
          </p:cNvPr>
          <p:cNvSpPr txBox="1"/>
          <p:nvPr/>
        </p:nvSpPr>
        <p:spPr>
          <a:xfrm>
            <a:off x="751562" y="555371"/>
            <a:ext cx="17132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spc="300" dirty="0">
                <a:solidFill>
                  <a:srgbClr val="00EA8F"/>
                </a:solidFill>
                <a:latin typeface="Avenir Next" panose="020B0503020202020204" pitchFamily="34" charset="0"/>
              </a:rPr>
              <a:t>O PROJETO</a:t>
            </a:r>
          </a:p>
        </p:txBody>
      </p:sp>
    </p:spTree>
    <p:extLst>
      <p:ext uri="{BB962C8B-B14F-4D97-AF65-F5344CB8AC3E}">
        <p14:creationId xmlns:p14="http://schemas.microsoft.com/office/powerpoint/2010/main" val="38544900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1B4D68-C968-D942-BF2B-FB2C7A4E924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307BE6D-A756-5F4C-8BAD-60AF5B4812F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76B72F3-379A-7B49-8F8D-AB7A6B8939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358819" cy="6953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8958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EB15FD-B30B-2B49-BB41-A6CC1D71206F}"/>
              </a:ext>
            </a:extLst>
          </p:cNvPr>
          <p:cNvSpPr txBox="1"/>
          <p:nvPr/>
        </p:nvSpPr>
        <p:spPr>
          <a:xfrm>
            <a:off x="751562" y="816907"/>
            <a:ext cx="324268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  <a:latin typeface="DIN Condensed" pitchFamily="2" charset="0"/>
              </a:rPr>
              <a:t>REQUISITOS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770322-F30E-0644-A7D0-B60632EAD10A}"/>
              </a:ext>
            </a:extLst>
          </p:cNvPr>
          <p:cNvSpPr txBox="1"/>
          <p:nvPr/>
        </p:nvSpPr>
        <p:spPr>
          <a:xfrm>
            <a:off x="751562" y="555371"/>
            <a:ext cx="22015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spc="300" dirty="0">
                <a:solidFill>
                  <a:srgbClr val="00EA8F"/>
                </a:solidFill>
                <a:latin typeface="Avenir Next" panose="020B0503020202020204" pitchFamily="34" charset="0"/>
              </a:rPr>
              <a:t>PLANEAMENTO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2C8C713-7800-F74E-A20C-5A8A12C6E98A}"/>
              </a:ext>
            </a:extLst>
          </p:cNvPr>
          <p:cNvCxnSpPr/>
          <p:nvPr/>
        </p:nvCxnSpPr>
        <p:spPr>
          <a:xfrm flipV="1">
            <a:off x="1042245" y="2813567"/>
            <a:ext cx="0" cy="3295400"/>
          </a:xfrm>
          <a:prstGeom prst="line">
            <a:avLst/>
          </a:prstGeom>
          <a:ln w="38100">
            <a:solidFill>
              <a:srgbClr val="FFFFFF">
                <a:alpha val="36471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D481C44-4D2B-3844-879A-AEF3F692CDA4}"/>
              </a:ext>
            </a:extLst>
          </p:cNvPr>
          <p:cNvCxnSpPr>
            <a:cxnSpLocks/>
          </p:cNvCxnSpPr>
          <p:nvPr/>
        </p:nvCxnSpPr>
        <p:spPr>
          <a:xfrm flipH="1" flipV="1">
            <a:off x="1040005" y="5287152"/>
            <a:ext cx="1493" cy="820800"/>
          </a:xfrm>
          <a:prstGeom prst="line">
            <a:avLst/>
          </a:prstGeom>
          <a:ln w="38100">
            <a:solidFill>
              <a:srgbClr val="00EA8F"/>
            </a:solidFill>
          </a:ln>
          <a:effectLst>
            <a:glow rad="50800">
              <a:srgbClr val="00EA8F">
                <a:alpha val="36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49BFDFAF-C8C3-4F45-B321-91BC87C9C57C}"/>
              </a:ext>
            </a:extLst>
          </p:cNvPr>
          <p:cNvSpPr/>
          <p:nvPr/>
        </p:nvSpPr>
        <p:spPr>
          <a:xfrm>
            <a:off x="855248" y="2813568"/>
            <a:ext cx="10296000" cy="3295399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547E43F1-F0F0-E24C-B4A1-CEF3F7F4217A}"/>
              </a:ext>
            </a:extLst>
          </p:cNvPr>
          <p:cNvSpPr/>
          <p:nvPr/>
        </p:nvSpPr>
        <p:spPr>
          <a:xfrm>
            <a:off x="1022752" y="5268613"/>
            <a:ext cx="36000" cy="36000"/>
          </a:xfrm>
          <a:prstGeom prst="ellipse">
            <a:avLst/>
          </a:prstGeom>
          <a:solidFill>
            <a:srgbClr val="00EA8F"/>
          </a:solidFill>
          <a:ln>
            <a:noFill/>
          </a:ln>
          <a:effectLst>
            <a:glow rad="152400">
              <a:srgbClr val="00EA8F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79A4267-C883-1A45-8FB6-1C6CF011301A}"/>
              </a:ext>
            </a:extLst>
          </p:cNvPr>
          <p:cNvSpPr txBox="1"/>
          <p:nvPr/>
        </p:nvSpPr>
        <p:spPr>
          <a:xfrm>
            <a:off x="1317046" y="2993075"/>
            <a:ext cx="9599484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A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aplicação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deve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permitir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o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registo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de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eventos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ocorridos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durante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uma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partida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de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hóquei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em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patins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.</a:t>
            </a:r>
          </a:p>
          <a:p>
            <a:endParaRPr lang="en-US" sz="8000" dirty="0">
              <a:solidFill>
                <a:schemeClr val="bg1"/>
              </a:solidFill>
              <a:latin typeface="Avenir Next" panose="020B050302020202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F1EE22E-613D-EF49-91F1-B6BA61566E5C}"/>
              </a:ext>
            </a:extLst>
          </p:cNvPr>
          <p:cNvSpPr/>
          <p:nvPr/>
        </p:nvSpPr>
        <p:spPr>
          <a:xfrm>
            <a:off x="953884" y="6129601"/>
            <a:ext cx="164592" cy="483857"/>
          </a:xfrm>
          <a:prstGeom prst="rect">
            <a:avLst/>
          </a:prstGeom>
          <a:solidFill>
            <a:srgbClr val="1500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95224DB-6A0B-6542-94D0-FE3C6482DDE2}"/>
              </a:ext>
            </a:extLst>
          </p:cNvPr>
          <p:cNvSpPr/>
          <p:nvPr/>
        </p:nvSpPr>
        <p:spPr>
          <a:xfrm>
            <a:off x="839243" y="2217107"/>
            <a:ext cx="3420000" cy="6097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7669FE7-BE9E-3544-9C4E-FAF8A8C5547A}"/>
              </a:ext>
            </a:extLst>
          </p:cNvPr>
          <p:cNvSpPr txBox="1"/>
          <p:nvPr/>
        </p:nvSpPr>
        <p:spPr>
          <a:xfrm>
            <a:off x="1525565" y="2337102"/>
            <a:ext cx="2047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pc="300" dirty="0">
                <a:solidFill>
                  <a:srgbClr val="180020"/>
                </a:solidFill>
                <a:latin typeface="Avenir Next" panose="020B0503020202020204" pitchFamily="34" charset="0"/>
              </a:rPr>
              <a:t>FUNCIONAIS</a:t>
            </a:r>
            <a:endParaRPr lang="en-US" sz="4000" b="1" spc="300" dirty="0">
              <a:solidFill>
                <a:srgbClr val="180020"/>
              </a:solidFill>
              <a:latin typeface="Avenir Next" panose="020B050302020202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737D837-582F-4B4E-A729-BB1AB51C6EFA}"/>
              </a:ext>
            </a:extLst>
          </p:cNvPr>
          <p:cNvSpPr/>
          <p:nvPr/>
        </p:nvSpPr>
        <p:spPr>
          <a:xfrm>
            <a:off x="7754696" y="2213507"/>
            <a:ext cx="3420000" cy="536400"/>
          </a:xfrm>
          <a:prstGeom prst="rect">
            <a:avLst/>
          </a:prstGeom>
          <a:solidFill>
            <a:srgbClr val="FFFFFF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493B9BB-F56E-934E-AD65-355FA6D3244A}"/>
              </a:ext>
            </a:extLst>
          </p:cNvPr>
          <p:cNvSpPr/>
          <p:nvPr/>
        </p:nvSpPr>
        <p:spPr>
          <a:xfrm>
            <a:off x="4296969" y="2213506"/>
            <a:ext cx="3420000" cy="536401"/>
          </a:xfrm>
          <a:prstGeom prst="rect">
            <a:avLst/>
          </a:prstGeom>
          <a:solidFill>
            <a:srgbClr val="FFFFFF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CD89FF3-C3DA-2C44-A102-59479F5738EB}"/>
              </a:ext>
            </a:extLst>
          </p:cNvPr>
          <p:cNvSpPr txBox="1"/>
          <p:nvPr/>
        </p:nvSpPr>
        <p:spPr>
          <a:xfrm>
            <a:off x="8351250" y="2337928"/>
            <a:ext cx="2226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pc="300" dirty="0">
                <a:solidFill>
                  <a:schemeClr val="bg1"/>
                </a:solidFill>
                <a:latin typeface="Avenir Next" panose="020B0503020202020204" pitchFamily="34" charset="0"/>
              </a:rPr>
              <a:t>DESEMPENHO</a:t>
            </a:r>
            <a:endParaRPr lang="en-US" sz="4000" b="1" spc="300" dirty="0">
              <a:solidFill>
                <a:schemeClr val="bg1"/>
              </a:solidFill>
              <a:latin typeface="Avenir Next" panose="020B050302020202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627CC1A-4B9D-034A-BF68-E876DACE15E6}"/>
              </a:ext>
            </a:extLst>
          </p:cNvPr>
          <p:cNvSpPr txBox="1"/>
          <p:nvPr/>
        </p:nvSpPr>
        <p:spPr>
          <a:xfrm>
            <a:off x="4921413" y="2337928"/>
            <a:ext cx="2163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pc="300" dirty="0">
                <a:solidFill>
                  <a:schemeClr val="bg1"/>
                </a:solidFill>
                <a:latin typeface="Avenir Next" panose="020B0503020202020204" pitchFamily="34" charset="0"/>
              </a:rPr>
              <a:t>USABILIDADE</a:t>
            </a:r>
            <a:endParaRPr lang="en-US" sz="4000" b="1" spc="300" dirty="0">
              <a:solidFill>
                <a:schemeClr val="bg1"/>
              </a:solidFill>
              <a:latin typeface="Avenir Next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05227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EB15FD-B30B-2B49-BB41-A6CC1D71206F}"/>
              </a:ext>
            </a:extLst>
          </p:cNvPr>
          <p:cNvSpPr txBox="1"/>
          <p:nvPr/>
        </p:nvSpPr>
        <p:spPr>
          <a:xfrm>
            <a:off x="751562" y="816907"/>
            <a:ext cx="324268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  <a:latin typeface="DIN Condensed" pitchFamily="2" charset="0"/>
              </a:rPr>
              <a:t>REQUISITOS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770322-F30E-0644-A7D0-B60632EAD10A}"/>
              </a:ext>
            </a:extLst>
          </p:cNvPr>
          <p:cNvSpPr txBox="1"/>
          <p:nvPr/>
        </p:nvSpPr>
        <p:spPr>
          <a:xfrm>
            <a:off x="751562" y="555371"/>
            <a:ext cx="22015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spc="300" dirty="0">
                <a:solidFill>
                  <a:srgbClr val="00EA8F"/>
                </a:solidFill>
                <a:latin typeface="Avenir Next" panose="020B0503020202020204" pitchFamily="34" charset="0"/>
              </a:rPr>
              <a:t>PLANEAMENTO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2C8C713-7800-F74E-A20C-5A8A12C6E98A}"/>
              </a:ext>
            </a:extLst>
          </p:cNvPr>
          <p:cNvCxnSpPr/>
          <p:nvPr/>
        </p:nvCxnSpPr>
        <p:spPr>
          <a:xfrm flipV="1">
            <a:off x="1042245" y="2813567"/>
            <a:ext cx="0" cy="3295400"/>
          </a:xfrm>
          <a:prstGeom prst="line">
            <a:avLst/>
          </a:prstGeom>
          <a:ln w="38100">
            <a:solidFill>
              <a:srgbClr val="FFFFFF">
                <a:alpha val="36471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D481C44-4D2B-3844-879A-AEF3F692CDA4}"/>
              </a:ext>
            </a:extLst>
          </p:cNvPr>
          <p:cNvCxnSpPr>
            <a:cxnSpLocks/>
          </p:cNvCxnSpPr>
          <p:nvPr/>
        </p:nvCxnSpPr>
        <p:spPr>
          <a:xfrm flipH="1" flipV="1">
            <a:off x="1040005" y="4466785"/>
            <a:ext cx="1493" cy="1645200"/>
          </a:xfrm>
          <a:prstGeom prst="line">
            <a:avLst/>
          </a:prstGeom>
          <a:ln w="38100">
            <a:solidFill>
              <a:srgbClr val="00EA8F"/>
            </a:solidFill>
          </a:ln>
          <a:effectLst>
            <a:glow rad="50800">
              <a:srgbClr val="00EA8F">
                <a:alpha val="36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49BFDFAF-C8C3-4F45-B321-91BC87C9C57C}"/>
              </a:ext>
            </a:extLst>
          </p:cNvPr>
          <p:cNvSpPr/>
          <p:nvPr/>
        </p:nvSpPr>
        <p:spPr>
          <a:xfrm>
            <a:off x="855248" y="2813568"/>
            <a:ext cx="10296000" cy="3295399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547E43F1-F0F0-E24C-B4A1-CEF3F7F4217A}"/>
              </a:ext>
            </a:extLst>
          </p:cNvPr>
          <p:cNvSpPr/>
          <p:nvPr/>
        </p:nvSpPr>
        <p:spPr>
          <a:xfrm>
            <a:off x="1022752" y="4452275"/>
            <a:ext cx="36000" cy="36000"/>
          </a:xfrm>
          <a:prstGeom prst="ellipse">
            <a:avLst/>
          </a:prstGeom>
          <a:solidFill>
            <a:srgbClr val="00EA8F"/>
          </a:solidFill>
          <a:ln>
            <a:noFill/>
          </a:ln>
          <a:effectLst>
            <a:glow rad="152400">
              <a:srgbClr val="00EA8F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79A4267-C883-1A45-8FB6-1C6CF011301A}"/>
              </a:ext>
            </a:extLst>
          </p:cNvPr>
          <p:cNvSpPr txBox="1"/>
          <p:nvPr/>
        </p:nvSpPr>
        <p:spPr>
          <a:xfrm>
            <a:off x="1317046" y="2993075"/>
            <a:ext cx="9599484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A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aplicação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deve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permitir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gerar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e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consultar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estatísticas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sobre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eventos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passados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, sob o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formato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gráfico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ou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representadas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no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terreno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de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jogo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e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sujeitas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a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diversos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tipos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de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filtros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.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4D8C0B1-3088-6741-909C-40E0BD47BD7C}"/>
              </a:ext>
            </a:extLst>
          </p:cNvPr>
          <p:cNvSpPr/>
          <p:nvPr/>
        </p:nvSpPr>
        <p:spPr>
          <a:xfrm>
            <a:off x="953884" y="6129601"/>
            <a:ext cx="164592" cy="483857"/>
          </a:xfrm>
          <a:prstGeom prst="rect">
            <a:avLst/>
          </a:prstGeom>
          <a:solidFill>
            <a:srgbClr val="1500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4D79CD3-9EF0-7046-8B09-C272531339D6}"/>
              </a:ext>
            </a:extLst>
          </p:cNvPr>
          <p:cNvSpPr/>
          <p:nvPr/>
        </p:nvSpPr>
        <p:spPr>
          <a:xfrm>
            <a:off x="839243" y="2217107"/>
            <a:ext cx="3420000" cy="6097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F976C78-B045-724D-A61E-19761D67191E}"/>
              </a:ext>
            </a:extLst>
          </p:cNvPr>
          <p:cNvSpPr txBox="1"/>
          <p:nvPr/>
        </p:nvSpPr>
        <p:spPr>
          <a:xfrm>
            <a:off x="1525565" y="2337102"/>
            <a:ext cx="2047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pc="300" dirty="0">
                <a:solidFill>
                  <a:srgbClr val="180020"/>
                </a:solidFill>
                <a:latin typeface="Avenir Next" panose="020B0503020202020204" pitchFamily="34" charset="0"/>
              </a:rPr>
              <a:t>FUNCIONAIS</a:t>
            </a:r>
            <a:endParaRPr lang="en-US" sz="4000" b="1" spc="300" dirty="0">
              <a:solidFill>
                <a:srgbClr val="180020"/>
              </a:solidFill>
              <a:latin typeface="Avenir Next" panose="020B050302020202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16FC2A8-B595-BA4E-9ED3-5D99C3FDFC6F}"/>
              </a:ext>
            </a:extLst>
          </p:cNvPr>
          <p:cNvSpPr/>
          <p:nvPr/>
        </p:nvSpPr>
        <p:spPr>
          <a:xfrm>
            <a:off x="7754696" y="2213507"/>
            <a:ext cx="3420000" cy="536400"/>
          </a:xfrm>
          <a:prstGeom prst="rect">
            <a:avLst/>
          </a:prstGeom>
          <a:solidFill>
            <a:srgbClr val="FFFFFF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2D9C022-C11A-2540-808A-731B4F60DFD9}"/>
              </a:ext>
            </a:extLst>
          </p:cNvPr>
          <p:cNvSpPr/>
          <p:nvPr/>
        </p:nvSpPr>
        <p:spPr>
          <a:xfrm>
            <a:off x="4296969" y="2213506"/>
            <a:ext cx="3420000" cy="536401"/>
          </a:xfrm>
          <a:prstGeom prst="rect">
            <a:avLst/>
          </a:prstGeom>
          <a:solidFill>
            <a:srgbClr val="FFFFFF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90B317B-BE8A-F547-B7C0-A466926DB400}"/>
              </a:ext>
            </a:extLst>
          </p:cNvPr>
          <p:cNvSpPr txBox="1"/>
          <p:nvPr/>
        </p:nvSpPr>
        <p:spPr>
          <a:xfrm>
            <a:off x="8351250" y="2337928"/>
            <a:ext cx="2226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pc="300" dirty="0">
                <a:solidFill>
                  <a:schemeClr val="bg1"/>
                </a:solidFill>
                <a:latin typeface="Avenir Next" panose="020B0503020202020204" pitchFamily="34" charset="0"/>
              </a:rPr>
              <a:t>DESEMPENHO</a:t>
            </a:r>
            <a:endParaRPr lang="en-US" sz="4000" b="1" spc="300" dirty="0">
              <a:solidFill>
                <a:schemeClr val="bg1"/>
              </a:solidFill>
              <a:latin typeface="Avenir Next" panose="020B050302020202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66A2F57-9376-0C4A-8DBC-B2389160F49A}"/>
              </a:ext>
            </a:extLst>
          </p:cNvPr>
          <p:cNvSpPr txBox="1"/>
          <p:nvPr/>
        </p:nvSpPr>
        <p:spPr>
          <a:xfrm>
            <a:off x="4921413" y="2337928"/>
            <a:ext cx="2163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pc="300" dirty="0">
                <a:solidFill>
                  <a:schemeClr val="bg1"/>
                </a:solidFill>
                <a:latin typeface="Avenir Next" panose="020B0503020202020204" pitchFamily="34" charset="0"/>
              </a:rPr>
              <a:t>USABILIDADE</a:t>
            </a:r>
            <a:endParaRPr lang="en-US" sz="4000" b="1" spc="300" dirty="0">
              <a:solidFill>
                <a:schemeClr val="bg1"/>
              </a:solidFill>
              <a:latin typeface="Avenir Next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67145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1816</TotalTime>
  <Words>516</Words>
  <Application>Microsoft Office PowerPoint</Application>
  <PresentationFormat>Ecrã Panorâmico</PresentationFormat>
  <Paragraphs>96</Paragraphs>
  <Slides>24</Slides>
  <Notes>1</Notes>
  <HiddenSlides>17</HiddenSlides>
  <MMClips>0</MMClips>
  <ScaleCrop>false</ScaleCrop>
  <HeadingPairs>
    <vt:vector size="6" baseType="variant">
      <vt:variant>
        <vt:lpstr>Tipos de letra usados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24</vt:i4>
      </vt:variant>
    </vt:vector>
  </HeadingPairs>
  <TitlesOfParts>
    <vt:vector size="30" baseType="lpstr">
      <vt:lpstr>Avenir Next</vt:lpstr>
      <vt:lpstr>DIN Condensed</vt:lpstr>
      <vt:lpstr>Arial</vt:lpstr>
      <vt:lpstr>Calibri</vt:lpstr>
      <vt:lpstr>Calibri Light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Vitor Emanuel Carvalho Peixoto</dc:creator>
  <cp:lastModifiedBy>Daniel Maia</cp:lastModifiedBy>
  <cp:revision>58</cp:revision>
  <cp:lastPrinted>2019-03-26T21:22:39Z</cp:lastPrinted>
  <dcterms:created xsi:type="dcterms:W3CDTF">2019-03-20T10:06:43Z</dcterms:created>
  <dcterms:modified xsi:type="dcterms:W3CDTF">2019-06-26T16:00:03Z</dcterms:modified>
</cp:coreProperties>
</file>